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8"/>
  </p:notesMasterIdLst>
  <p:handoutMasterIdLst>
    <p:handoutMasterId r:id="rId39"/>
  </p:handoutMasterIdLst>
  <p:sldIdLst>
    <p:sldId id="256" r:id="rId2"/>
    <p:sldId id="257" r:id="rId3"/>
    <p:sldId id="258" r:id="rId4"/>
    <p:sldId id="291" r:id="rId5"/>
    <p:sldId id="275" r:id="rId6"/>
    <p:sldId id="259" r:id="rId7"/>
    <p:sldId id="294" r:id="rId8"/>
    <p:sldId id="295" r:id="rId9"/>
    <p:sldId id="292" r:id="rId10"/>
    <p:sldId id="296" r:id="rId11"/>
    <p:sldId id="261" r:id="rId12"/>
    <p:sldId id="273" r:id="rId13"/>
    <p:sldId id="262" r:id="rId14"/>
    <p:sldId id="286" r:id="rId15"/>
    <p:sldId id="263" r:id="rId16"/>
    <p:sldId id="276" r:id="rId17"/>
    <p:sldId id="277" r:id="rId18"/>
    <p:sldId id="278" r:id="rId19"/>
    <p:sldId id="264" r:id="rId20"/>
    <p:sldId id="279" r:id="rId21"/>
    <p:sldId id="297" r:id="rId22"/>
    <p:sldId id="281" r:id="rId23"/>
    <p:sldId id="289" r:id="rId24"/>
    <p:sldId id="265" r:id="rId25"/>
    <p:sldId id="266" r:id="rId26"/>
    <p:sldId id="267" r:id="rId27"/>
    <p:sldId id="282" r:id="rId28"/>
    <p:sldId id="283" r:id="rId29"/>
    <p:sldId id="268" r:id="rId30"/>
    <p:sldId id="269" r:id="rId31"/>
    <p:sldId id="270" r:id="rId32"/>
    <p:sldId id="271" r:id="rId33"/>
    <p:sldId id="288" r:id="rId34"/>
    <p:sldId id="272" r:id="rId35"/>
    <p:sldId id="284" r:id="rId36"/>
    <p:sldId id="285"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32F"/>
    <a:srgbClr val="004382"/>
    <a:srgbClr val="174A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snapToObjects="1">
      <p:cViewPr>
        <p:scale>
          <a:sx n="70" d="100"/>
          <a:sy n="70" d="100"/>
        </p:scale>
        <p:origin x="-586"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6C8B95-9FDA-484B-841E-443520539F7B}" type="datetimeFigureOut">
              <a:rPr lang="en-US" smtClean="0"/>
              <a:pPr/>
              <a:t>3/11/2016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7960A3-8EC1-3F49-97D3-46A52329F65F}" type="slidenum">
              <a:rPr lang="en-US" smtClean="0"/>
              <a:pPr/>
              <a:t>‹#›</a:t>
            </a:fld>
            <a:endParaRPr lang="en-US"/>
          </a:p>
        </p:txBody>
      </p:sp>
    </p:spTree>
    <p:extLst>
      <p:ext uri="{BB962C8B-B14F-4D97-AF65-F5344CB8AC3E}">
        <p14:creationId xmlns:p14="http://schemas.microsoft.com/office/powerpoint/2010/main" val="2479624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BFBA76-844B-7640-82A7-EC39BCD3956A}" type="datetimeFigureOut">
              <a:rPr lang="en-US" smtClean="0"/>
              <a:pPr/>
              <a:t>3/11/2016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70B381-B922-7042-A4BF-497335697F1B}" type="slidenum">
              <a:rPr lang="en-US" smtClean="0"/>
              <a:pPr/>
              <a:t>‹#›</a:t>
            </a:fld>
            <a:endParaRPr lang="en-US"/>
          </a:p>
        </p:txBody>
      </p:sp>
    </p:spTree>
    <p:extLst>
      <p:ext uri="{BB962C8B-B14F-4D97-AF65-F5344CB8AC3E}">
        <p14:creationId xmlns:p14="http://schemas.microsoft.com/office/powerpoint/2010/main" val="3814053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userDrawn="1"/>
        </p:nvSpPr>
        <p:spPr>
          <a:xfrm>
            <a:off x="-1" y="0"/>
            <a:ext cx="9143999" cy="6857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lney2_extracted copy copy.jpg"/>
          <p:cNvPicPr>
            <a:picLocks noChangeAspect="1"/>
          </p:cNvPicPr>
          <p:nvPr userDrawn="1"/>
        </p:nvPicPr>
        <p:blipFill rotWithShape="1">
          <a:blip r:embed="rId2">
            <a:alphaModFix amt="48000"/>
            <a:extLst>
              <a:ext uri="{28A0092B-C50C-407E-A947-70E740481C1C}">
                <a14:useLocalDpi xmlns:a14="http://schemas.microsoft.com/office/drawing/2010/main" val="0"/>
              </a:ext>
            </a:extLst>
          </a:blip>
          <a:srcRect l="-9936" t="-12668" r="13588" b="17326"/>
          <a:stretch/>
        </p:blipFill>
        <p:spPr>
          <a:xfrm>
            <a:off x="346921" y="1054458"/>
            <a:ext cx="8797079" cy="5803542"/>
          </a:xfrm>
          <a:prstGeom prst="rect">
            <a:avLst/>
          </a:prstGeom>
        </p:spPr>
      </p:pic>
      <p:sp>
        <p:nvSpPr>
          <p:cNvPr id="7" name="Rectangle 6"/>
          <p:cNvSpPr/>
          <p:nvPr userDrawn="1"/>
        </p:nvSpPr>
        <p:spPr>
          <a:xfrm>
            <a:off x="0" y="1640110"/>
            <a:ext cx="9144000" cy="1091962"/>
          </a:xfrm>
          <a:prstGeom prst="rect">
            <a:avLst/>
          </a:prstGeom>
          <a:solidFill>
            <a:srgbClr val="174A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74A7C"/>
              </a:solidFill>
            </a:endParaRPr>
          </a:p>
        </p:txBody>
      </p:sp>
      <p:pic>
        <p:nvPicPr>
          <p:cNvPr id="11" name="Picture 10"/>
          <p:cNvPicPr>
            <a:picLocks noChangeAspect="1"/>
          </p:cNvPicPr>
          <p:nvPr userDrawn="1"/>
        </p:nvPicPr>
        <p:blipFill>
          <a:blip r:embed="rId3"/>
          <a:stretch>
            <a:fillRect/>
          </a:stretch>
        </p:blipFill>
        <p:spPr>
          <a:xfrm>
            <a:off x="572403" y="351053"/>
            <a:ext cx="4065509" cy="986917"/>
          </a:xfrm>
          <a:prstGeom prst="rect">
            <a:avLst/>
          </a:prstGeom>
        </p:spPr>
      </p:pic>
      <p:sp>
        <p:nvSpPr>
          <p:cNvPr id="2" name="Title 1"/>
          <p:cNvSpPr>
            <a:spLocks noGrp="1"/>
          </p:cNvSpPr>
          <p:nvPr>
            <p:ph type="ctrTitle"/>
          </p:nvPr>
        </p:nvSpPr>
        <p:spPr>
          <a:xfrm>
            <a:off x="572403" y="1640110"/>
            <a:ext cx="7772400" cy="1091962"/>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2403" y="2959794"/>
            <a:ext cx="6400800" cy="1803489"/>
          </a:xfrm>
        </p:spPr>
        <p:txBody>
          <a:bodyPr>
            <a:norm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4"/>
          <a:stretch>
            <a:fillRect/>
          </a:stretch>
        </p:blipFill>
        <p:spPr>
          <a:xfrm>
            <a:off x="0" y="6486608"/>
            <a:ext cx="9144000" cy="121386"/>
          </a:xfrm>
          <a:prstGeom prst="rect">
            <a:avLst/>
          </a:prstGeom>
        </p:spPr>
      </p:pic>
    </p:spTree>
    <p:extLst>
      <p:ext uri="{BB962C8B-B14F-4D97-AF65-F5344CB8AC3E}">
        <p14:creationId xmlns:p14="http://schemas.microsoft.com/office/powerpoint/2010/main" val="247407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D98EC-7188-4D41-9165-C3B0ADD21FBD}" type="datetime1">
              <a:rPr lang="en-US" smtClean="0"/>
              <a:pPr/>
              <a:t>3/11/2016</a:t>
            </a:fld>
            <a:endParaRPr lang="en-US"/>
          </a:p>
        </p:txBody>
      </p:sp>
      <p:sp>
        <p:nvSpPr>
          <p:cNvPr id="5" name="Footer Placeholder 4"/>
          <p:cNvSpPr>
            <a:spLocks noGrp="1"/>
          </p:cNvSpPr>
          <p:nvPr>
            <p:ph type="ftr" sz="quarter" idx="11"/>
          </p:nvPr>
        </p:nvSpPr>
        <p:spPr>
          <a:xfrm>
            <a:off x="3043266" y="66302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372586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99AF23-1165-2842-AC0F-DF7B7EFB59FD}" type="datetime1">
              <a:rPr lang="en-US" smtClean="0"/>
              <a:pPr/>
              <a:t>3/11/2016</a:t>
            </a:fld>
            <a:endParaRPr lang="en-US"/>
          </a:p>
        </p:txBody>
      </p:sp>
      <p:sp>
        <p:nvSpPr>
          <p:cNvPr id="5" name="Footer Placeholder 4"/>
          <p:cNvSpPr>
            <a:spLocks noGrp="1"/>
          </p:cNvSpPr>
          <p:nvPr>
            <p:ph type="ftr" sz="quarter" idx="11"/>
          </p:nvPr>
        </p:nvSpPr>
        <p:spPr>
          <a:xfrm>
            <a:off x="3043266" y="66302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188910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A83A1-C04B-094C-A4AE-C2D5187BE8DE}" type="datetime1">
              <a:rPr lang="en-US" smtClean="0"/>
              <a:pPr/>
              <a:t>3/11/2016</a:t>
            </a:fld>
            <a:endParaRPr lang="en-US"/>
          </a:p>
        </p:txBody>
      </p:sp>
      <p:sp>
        <p:nvSpPr>
          <p:cNvPr id="5" name="Footer Placeholder 4"/>
          <p:cNvSpPr>
            <a:spLocks noGrp="1"/>
          </p:cNvSpPr>
          <p:nvPr>
            <p:ph type="ftr" sz="quarter" idx="11"/>
          </p:nvPr>
        </p:nvSpPr>
        <p:spPr>
          <a:xfrm>
            <a:off x="3043266" y="66302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18606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97814-CF72-594B-8CBC-67B2B8B02C43}" type="datetime1">
              <a:rPr lang="en-US" smtClean="0"/>
              <a:pPr/>
              <a:t>3/11/2016</a:t>
            </a:fld>
            <a:endParaRPr lang="en-US"/>
          </a:p>
        </p:txBody>
      </p:sp>
      <p:sp>
        <p:nvSpPr>
          <p:cNvPr id="5" name="Footer Placeholder 4"/>
          <p:cNvSpPr>
            <a:spLocks noGrp="1"/>
          </p:cNvSpPr>
          <p:nvPr>
            <p:ph type="ftr" sz="quarter" idx="11"/>
          </p:nvPr>
        </p:nvSpPr>
        <p:spPr>
          <a:xfrm>
            <a:off x="3043266" y="663026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32574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96C72D-34EC-FF49-8532-83CD5D87456B}" type="datetime1">
              <a:rPr lang="en-US" smtClean="0"/>
              <a:pPr/>
              <a:t>3/11/2016</a:t>
            </a:fld>
            <a:endParaRPr lang="en-US"/>
          </a:p>
        </p:txBody>
      </p:sp>
      <p:sp>
        <p:nvSpPr>
          <p:cNvPr id="6" name="Footer Placeholder 5"/>
          <p:cNvSpPr>
            <a:spLocks noGrp="1"/>
          </p:cNvSpPr>
          <p:nvPr>
            <p:ph type="ftr" sz="quarter" idx="11"/>
          </p:nvPr>
        </p:nvSpPr>
        <p:spPr>
          <a:xfrm>
            <a:off x="3043266" y="663026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401906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851B4C-FBAA-C244-B945-BF62A5E5EDD1}" type="datetime1">
              <a:rPr lang="en-US" smtClean="0"/>
              <a:pPr/>
              <a:t>3/11/2016</a:t>
            </a:fld>
            <a:endParaRPr lang="en-US"/>
          </a:p>
        </p:txBody>
      </p:sp>
      <p:sp>
        <p:nvSpPr>
          <p:cNvPr id="8" name="Footer Placeholder 7"/>
          <p:cNvSpPr>
            <a:spLocks noGrp="1"/>
          </p:cNvSpPr>
          <p:nvPr>
            <p:ph type="ftr" sz="quarter" idx="11"/>
          </p:nvPr>
        </p:nvSpPr>
        <p:spPr>
          <a:xfrm>
            <a:off x="3043266" y="6630266"/>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102637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8971A8-5E73-C547-AB1B-BF38044CFABB}" type="datetime1">
              <a:rPr lang="en-US" smtClean="0"/>
              <a:pPr/>
              <a:t>3/11/2016</a:t>
            </a:fld>
            <a:endParaRPr lang="en-US"/>
          </a:p>
        </p:txBody>
      </p:sp>
      <p:sp>
        <p:nvSpPr>
          <p:cNvPr id="4" name="Footer Placeholder 3"/>
          <p:cNvSpPr>
            <a:spLocks noGrp="1"/>
          </p:cNvSpPr>
          <p:nvPr>
            <p:ph type="ftr" sz="quarter" idx="11"/>
          </p:nvPr>
        </p:nvSpPr>
        <p:spPr>
          <a:xfrm>
            <a:off x="3043266" y="6630266"/>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245595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C9B28-E0A5-B442-AA43-8B261342DF53}" type="datetime1">
              <a:rPr lang="en-US" smtClean="0"/>
              <a:pPr/>
              <a:t>3/11/2016</a:t>
            </a:fld>
            <a:endParaRPr lang="en-US"/>
          </a:p>
        </p:txBody>
      </p:sp>
      <p:sp>
        <p:nvSpPr>
          <p:cNvPr id="3" name="Footer Placeholder 2"/>
          <p:cNvSpPr>
            <a:spLocks noGrp="1"/>
          </p:cNvSpPr>
          <p:nvPr>
            <p:ph type="ftr" sz="quarter" idx="11"/>
          </p:nvPr>
        </p:nvSpPr>
        <p:spPr>
          <a:xfrm>
            <a:off x="3043266" y="6630266"/>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244359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31D99-531E-154B-B73F-9C787FFD8ECC}" type="datetime1">
              <a:rPr lang="en-US" smtClean="0"/>
              <a:pPr/>
              <a:t>3/11/2016</a:t>
            </a:fld>
            <a:endParaRPr lang="en-US"/>
          </a:p>
        </p:txBody>
      </p:sp>
      <p:sp>
        <p:nvSpPr>
          <p:cNvPr id="6" name="Footer Placeholder 5"/>
          <p:cNvSpPr>
            <a:spLocks noGrp="1"/>
          </p:cNvSpPr>
          <p:nvPr>
            <p:ph type="ftr" sz="quarter" idx="11"/>
          </p:nvPr>
        </p:nvSpPr>
        <p:spPr>
          <a:xfrm>
            <a:off x="3043266" y="663026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63234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A8D7A-A9E4-1943-8966-A9E6EDF5F7E2}" type="datetime1">
              <a:rPr lang="en-US" smtClean="0"/>
              <a:pPr/>
              <a:t>3/11/2016</a:t>
            </a:fld>
            <a:endParaRPr lang="en-US"/>
          </a:p>
        </p:txBody>
      </p:sp>
      <p:sp>
        <p:nvSpPr>
          <p:cNvPr id="6" name="Footer Placeholder 5"/>
          <p:cNvSpPr>
            <a:spLocks noGrp="1"/>
          </p:cNvSpPr>
          <p:nvPr>
            <p:ph type="ftr" sz="quarter" idx="11"/>
          </p:nvPr>
        </p:nvSpPr>
        <p:spPr>
          <a:xfrm>
            <a:off x="3043266" y="663026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6AA744D-2B06-4248-B54F-6A7F426D9BD1}" type="slidenum">
              <a:rPr lang="en-US" smtClean="0"/>
              <a:pPr/>
              <a:t>‹#›</a:t>
            </a:fld>
            <a:endParaRPr lang="en-US"/>
          </a:p>
        </p:txBody>
      </p:sp>
    </p:spTree>
    <p:extLst>
      <p:ext uri="{BB962C8B-B14F-4D97-AF65-F5344CB8AC3E}">
        <p14:creationId xmlns:p14="http://schemas.microsoft.com/office/powerpoint/2010/main" val="162138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9431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7184"/>
            <a:ext cx="8229600" cy="49189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009489" y="6387559"/>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55C98-39F2-6D4F-B78A-A0658D7C5F96}" type="datetime1">
              <a:rPr lang="en-US" smtClean="0"/>
              <a:pPr/>
              <a:t>3/11/2016</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6AA744D-2B06-4248-B54F-6A7F426D9BD1}" type="slidenum">
              <a:rPr lang="en-US" smtClean="0"/>
              <a:pPr/>
              <a:t>‹#›</a:t>
            </a:fld>
            <a:endParaRPr lang="en-US" dirty="0"/>
          </a:p>
        </p:txBody>
      </p:sp>
      <p:pic>
        <p:nvPicPr>
          <p:cNvPr id="5" name="Picture 4"/>
          <p:cNvPicPr>
            <a:picLocks noChangeAspect="1"/>
          </p:cNvPicPr>
          <p:nvPr/>
        </p:nvPicPr>
        <p:blipFill>
          <a:blip r:embed="rId13"/>
          <a:stretch>
            <a:fillRect/>
          </a:stretch>
        </p:blipFill>
        <p:spPr>
          <a:xfrm>
            <a:off x="0" y="6320836"/>
            <a:ext cx="9144000" cy="400639"/>
          </a:xfrm>
          <a:prstGeom prst="rect">
            <a:avLst/>
          </a:prstGeom>
        </p:spPr>
      </p:pic>
      <p:sp>
        <p:nvSpPr>
          <p:cNvPr id="8" name="Rectangle 7"/>
          <p:cNvSpPr/>
          <p:nvPr/>
        </p:nvSpPr>
        <p:spPr>
          <a:xfrm>
            <a:off x="0" y="-11340"/>
            <a:ext cx="9144000" cy="1091962"/>
          </a:xfrm>
          <a:prstGeom prst="rect">
            <a:avLst/>
          </a:prstGeom>
          <a:solidFill>
            <a:srgbClr val="174A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8416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200" b="1" i="0" kern="1200">
          <a:solidFill>
            <a:srgbClr val="FFFFFF"/>
          </a:solidFill>
          <a:latin typeface="Arial"/>
          <a:ea typeface="+mj-ea"/>
          <a:cs typeface="Arial"/>
        </a:defRPr>
      </a:lvl1pPr>
    </p:titleStyle>
    <p:bodyStyle>
      <a:lvl1pPr marL="342900" indent="-342900" algn="l" defTabSz="457200" rtl="0" eaLnBrk="1" latinLnBrk="0" hangingPunct="1">
        <a:spcBef>
          <a:spcPct val="20000"/>
        </a:spcBef>
        <a:buClr>
          <a:srgbClr val="E7832F"/>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7832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7832F"/>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E7832F"/>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7832F"/>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479" y="1660436"/>
            <a:ext cx="8884691" cy="1091962"/>
          </a:xfrm>
        </p:spPr>
        <p:txBody>
          <a:bodyPr>
            <a:normAutofit/>
          </a:bodyPr>
          <a:lstStyle/>
          <a:p>
            <a:pPr algn="ctr"/>
            <a:r>
              <a:rPr lang="en-US" sz="4000" dirty="0" smtClean="0">
                <a:solidFill>
                  <a:srgbClr val="FFC000"/>
                </a:solidFill>
              </a:rPr>
              <a:t>The Difference Makers</a:t>
            </a:r>
            <a:endParaRPr lang="en-US" sz="4000" dirty="0">
              <a:solidFill>
                <a:srgbClr val="FFC000"/>
              </a:solidFill>
            </a:endParaRPr>
          </a:p>
        </p:txBody>
      </p:sp>
      <p:sp>
        <p:nvSpPr>
          <p:cNvPr id="3" name="Subtitle 2"/>
          <p:cNvSpPr>
            <a:spLocks noGrp="1"/>
          </p:cNvSpPr>
          <p:nvPr>
            <p:ph type="subTitle" idx="1"/>
          </p:nvPr>
        </p:nvSpPr>
        <p:spPr>
          <a:xfrm>
            <a:off x="300250" y="2872708"/>
            <a:ext cx="8516203" cy="3555388"/>
          </a:xfrm>
        </p:spPr>
        <p:txBody>
          <a:bodyPr>
            <a:normAutofit fontScale="92500" lnSpcReduction="10000"/>
          </a:bodyPr>
          <a:lstStyle/>
          <a:p>
            <a:pPr algn="ctr"/>
            <a:endParaRPr lang="en-US" b="1" dirty="0" smtClean="0">
              <a:latin typeface="Times New Roman" panose="02020603050405020304" pitchFamily="18" charset="0"/>
              <a:cs typeface="Times New Roman" panose="02020603050405020304" pitchFamily="18" charset="0"/>
            </a:endParaRPr>
          </a:p>
          <a:p>
            <a:pPr algn="ctr"/>
            <a:r>
              <a:rPr lang="en-US" sz="3500" b="1" dirty="0" smtClean="0">
                <a:latin typeface="Times New Roman" panose="02020603050405020304" pitchFamily="18" charset="0"/>
                <a:cs typeface="Times New Roman" panose="02020603050405020304" pitchFamily="18" charset="0"/>
              </a:rPr>
              <a:t>Chairman’s Address</a:t>
            </a:r>
          </a:p>
          <a:p>
            <a:pPr algn="ctr"/>
            <a:r>
              <a:rPr lang="en-US" sz="2600" b="1" dirty="0" smtClean="0">
                <a:latin typeface="Times New Roman" panose="02020603050405020304" pitchFamily="18" charset="0"/>
                <a:cs typeface="Times New Roman" panose="02020603050405020304" pitchFamily="18" charset="0"/>
              </a:rPr>
              <a:t>National Grain and Feed Association </a:t>
            </a:r>
          </a:p>
          <a:p>
            <a:pPr algn="ctr"/>
            <a:r>
              <a:rPr lang="en-US" b="1" dirty="0" smtClean="0">
                <a:latin typeface="Times New Roman" panose="02020603050405020304" pitchFamily="18" charset="0"/>
                <a:cs typeface="Times New Roman" panose="02020603050405020304" pitchFamily="18" charset="0"/>
              </a:rPr>
              <a:t>120th Annual Convention</a:t>
            </a:r>
          </a:p>
          <a:p>
            <a:pPr algn="ctr"/>
            <a:r>
              <a:rPr lang="en-US" b="1" dirty="0" smtClean="0">
                <a:latin typeface="Times New Roman" panose="02020603050405020304" pitchFamily="18" charset="0"/>
                <a:cs typeface="Times New Roman" panose="02020603050405020304" pitchFamily="18" charset="0"/>
              </a:rPr>
              <a:t>March 15,  2016</a:t>
            </a:r>
          </a:p>
          <a:p>
            <a:pPr algn="ctr"/>
            <a:r>
              <a:rPr lang="en-US" b="1" dirty="0" smtClean="0">
                <a:latin typeface="Times New Roman" panose="02020603050405020304" pitchFamily="18" charset="0"/>
                <a:cs typeface="Times New Roman" panose="02020603050405020304" pitchFamily="18" charset="0"/>
              </a:rPr>
              <a:t>San Diego, Calif.</a:t>
            </a:r>
          </a:p>
          <a:p>
            <a:pPr algn="ctr"/>
            <a:endParaRPr lang="en-US" b="1" dirty="0" smtClean="0">
              <a:latin typeface="Times New Roman" panose="02020603050405020304" pitchFamily="18" charset="0"/>
              <a:cs typeface="Times New Roman" panose="02020603050405020304" pitchFamily="18" charset="0"/>
            </a:endParaRPr>
          </a:p>
          <a:p>
            <a:pPr algn="ctr"/>
            <a:r>
              <a:rPr lang="en-US" b="1" dirty="0" smtClean="0">
                <a:latin typeface="Times New Roman" panose="02020603050405020304" pitchFamily="18" charset="0"/>
                <a:cs typeface="Times New Roman" panose="02020603050405020304" pitchFamily="18" charset="0"/>
              </a:rPr>
              <a:t>Gary Beachner, NGFA Chairman;</a:t>
            </a:r>
          </a:p>
          <a:p>
            <a:pPr algn="ctr"/>
            <a:r>
              <a:rPr lang="en-US" b="1" dirty="0" smtClean="0">
                <a:latin typeface="Times New Roman" panose="02020603050405020304" pitchFamily="18" charset="0"/>
                <a:cs typeface="Times New Roman" panose="02020603050405020304" pitchFamily="18" charset="0"/>
              </a:rPr>
              <a:t>President and CEO Beachner Grain Co., Parsons, Kan.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004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0596"/>
            <a:ext cx="9144000" cy="796290"/>
          </a:xfrm>
        </p:spPr>
        <p:txBody>
          <a:bodyPr>
            <a:noAutofit/>
          </a:bodyPr>
          <a:lstStyle/>
          <a:p>
            <a:pPr algn="ctr"/>
            <a:r>
              <a:rPr lang="en-US" sz="3600" dirty="0" smtClean="0">
                <a:solidFill>
                  <a:srgbClr val="FFC000"/>
                </a:solidFill>
              </a:rPr>
              <a:t>Arbitration:  Can It Be Expanded </a:t>
            </a:r>
            <a:br>
              <a:rPr lang="en-US" sz="3600" dirty="0" smtClean="0">
                <a:solidFill>
                  <a:srgbClr val="FFC000"/>
                </a:solidFill>
              </a:rPr>
            </a:br>
            <a:r>
              <a:rPr lang="en-US" sz="3600" dirty="0" smtClean="0">
                <a:solidFill>
                  <a:srgbClr val="FFC000"/>
                </a:solidFill>
              </a:rPr>
              <a:t>to Other Commercial Relationships?</a:t>
            </a:r>
            <a:endParaRPr lang="en-US" sz="3600" b="1" dirty="0">
              <a:solidFill>
                <a:srgbClr val="FFC000"/>
              </a:solidFill>
            </a:endParaRPr>
          </a:p>
        </p:txBody>
      </p:sp>
      <p:pic>
        <p:nvPicPr>
          <p:cNvPr id="6" name="Picture 5" descr="elevNEW copy"/>
          <p:cNvPicPr>
            <a:picLocks noChangeAspect="1" noChangeArrowheads="1"/>
          </p:cNvPicPr>
          <p:nvPr/>
        </p:nvPicPr>
        <p:blipFill>
          <a:blip r:embed="rId2">
            <a:extLst>
              <a:ext uri="{28A0092B-C50C-407E-A947-70E740481C1C}">
                <a14:useLocalDpi xmlns:a14="http://schemas.microsoft.com/office/drawing/2010/main" val="0"/>
              </a:ext>
            </a:extLst>
          </a:blip>
          <a:srcRect t="665"/>
          <a:stretch>
            <a:fillRect/>
          </a:stretch>
        </p:blipFill>
        <p:spPr bwMode="auto">
          <a:xfrm>
            <a:off x="3671205" y="1401013"/>
            <a:ext cx="2775078" cy="414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s://encrypted-tbn0.gstatic.com/images?q=tbn:ANd9GcQDAjZhTcM0PZpW4J9S8TkG8sEFIi_n0x7pdziw5Z6_WOUdQ3L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86" y="3663230"/>
            <a:ext cx="3730336" cy="246987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0" descr="https://tse1.mm.bing.net/th?&amp;id=OIP.M02d7c0621c12ec99c0e87081816474f3o0&amp;w=300&amp;h=199&amp;c=0&amp;pid=1.9&amp;rs=0&amp;p=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6486" y="1282890"/>
            <a:ext cx="3484719" cy="21883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nacorn copy"/>
          <p:cNvPicPr>
            <a:picLocks noChangeAspect="1" noChangeArrowheads="1"/>
          </p:cNvPicPr>
          <p:nvPr/>
        </p:nvPicPr>
        <p:blipFill>
          <a:blip r:embed="rId5" cstate="print"/>
          <a:srcRect/>
          <a:stretch>
            <a:fillRect/>
          </a:stretch>
        </p:blipFill>
        <p:spPr bwMode="auto">
          <a:xfrm>
            <a:off x="7746290" y="1139997"/>
            <a:ext cx="1616075" cy="4191000"/>
          </a:xfrm>
          <a:prstGeom prst="rect">
            <a:avLst/>
          </a:prstGeom>
          <a:noFill/>
          <a:effectLst>
            <a:outerShdw dist="35921" dir="2700000" algn="ctr" rotWithShape="0">
              <a:schemeClr val="tx1"/>
            </a:outerShdw>
          </a:effectLst>
        </p:spPr>
      </p:pic>
      <p:pic>
        <p:nvPicPr>
          <p:cNvPr id="2052" name="Picture 4" descr="21 new varities of genetically modified crops approved for field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9230" y="3772412"/>
            <a:ext cx="2351954" cy="2531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83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FFC000"/>
                </a:solidFill>
              </a:rPr>
              <a:t>Marketing Biotechnology…</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11</a:t>
            </a:fld>
            <a:endParaRPr lang="en-US"/>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013" y="1761192"/>
            <a:ext cx="4371038" cy="383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800600" y="1761192"/>
            <a:ext cx="3886200" cy="3970318"/>
          </a:xfrm>
          <a:prstGeom prst="rect">
            <a:avLst/>
          </a:prstGeom>
          <a:noFill/>
        </p:spPr>
        <p:txBody>
          <a:bodyPr wrap="square" rtlCol="0">
            <a:spAutoFit/>
          </a:bodyPr>
          <a:lstStyle/>
          <a:p>
            <a:r>
              <a:rPr lang="en-US" dirty="0" smtClean="0"/>
              <a:t>Biotech-enhanced </a:t>
            </a:r>
            <a:r>
              <a:rPr lang="en-US" dirty="0"/>
              <a:t>traits should be commercialized only after achieving broad, deep consumer acceptance, as well as authorizations from U.S. export markets, to enable the industry to meet customer preferences and maintain access to global markets</a:t>
            </a:r>
            <a:r>
              <a:rPr lang="en-US" dirty="0" smtClean="0"/>
              <a:t>.</a:t>
            </a:r>
          </a:p>
          <a:p>
            <a:endParaRPr lang="en-US" dirty="0"/>
          </a:p>
          <a:p>
            <a:endParaRPr lang="en-US" dirty="0" smtClean="0"/>
          </a:p>
          <a:p>
            <a:r>
              <a:rPr lang="en-US" dirty="0" smtClean="0"/>
              <a:t>The </a:t>
            </a:r>
            <a:r>
              <a:rPr lang="en-US" dirty="0"/>
              <a:t>NGFA advocates prudent policies to guard against the presence of unauthorized or restricted-use biotech-enhanced traits in the general commodity stream. </a:t>
            </a:r>
          </a:p>
        </p:txBody>
      </p:sp>
    </p:spTree>
    <p:extLst>
      <p:ext uri="{BB962C8B-B14F-4D97-AF65-F5344CB8AC3E}">
        <p14:creationId xmlns:p14="http://schemas.microsoft.com/office/powerpoint/2010/main" val="222210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88" y="0"/>
            <a:ext cx="8782334" cy="943113"/>
          </a:xfrm>
        </p:spPr>
        <p:txBody>
          <a:bodyPr>
            <a:normAutofit/>
          </a:bodyPr>
          <a:lstStyle/>
          <a:p>
            <a:pPr algn="ctr"/>
            <a:r>
              <a:rPr lang="en-US" sz="4000" dirty="0" smtClean="0">
                <a:solidFill>
                  <a:srgbClr val="FFC000"/>
                </a:solidFill>
              </a:rPr>
              <a:t>…In a Global Marketplace</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12</a:t>
            </a:fld>
            <a:endParaRPr lang="en-US"/>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9" y="3642988"/>
            <a:ext cx="4029239" cy="260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29" y="1679802"/>
            <a:ext cx="2362200" cy="350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1382800"/>
            <a:ext cx="48863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46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4" y="0"/>
            <a:ext cx="9048465" cy="943113"/>
          </a:xfrm>
        </p:spPr>
        <p:txBody>
          <a:bodyPr>
            <a:noAutofit/>
          </a:bodyPr>
          <a:lstStyle/>
          <a:p>
            <a:pPr algn="ctr"/>
            <a:r>
              <a:rPr lang="en-US" sz="4000" dirty="0" smtClean="0">
                <a:solidFill>
                  <a:srgbClr val="FFC000"/>
                </a:solidFill>
              </a:rPr>
              <a:t>New GE Breeding Technology</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0" y="3206826"/>
            <a:ext cx="4846320" cy="3032760"/>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534" y="1931158"/>
            <a:ext cx="5596842" cy="2842146"/>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2626" y="1195924"/>
            <a:ext cx="2944836" cy="2010902"/>
          </a:xfrm>
          <a:prstGeom prst="rect">
            <a:avLst/>
          </a:prstGeom>
        </p:spPr>
      </p:pic>
    </p:spTree>
    <p:extLst>
      <p:ext uri="{BB962C8B-B14F-4D97-AF65-F5344CB8AC3E}">
        <p14:creationId xmlns:p14="http://schemas.microsoft.com/office/powerpoint/2010/main" val="81693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1" y="0"/>
            <a:ext cx="8693623" cy="943113"/>
          </a:xfrm>
        </p:spPr>
        <p:txBody>
          <a:bodyPr>
            <a:normAutofit fontScale="90000"/>
          </a:bodyPr>
          <a:lstStyle/>
          <a:p>
            <a:pPr algn="ctr"/>
            <a:r>
              <a:rPr lang="en-US" dirty="0" smtClean="0"/>
              <a:t/>
            </a:r>
            <a:br>
              <a:rPr lang="en-US" dirty="0" smtClean="0"/>
            </a:br>
            <a:r>
              <a:rPr lang="en-US" sz="4400" dirty="0" smtClean="0">
                <a:solidFill>
                  <a:srgbClr val="FFC000"/>
                </a:solidFill>
              </a:rPr>
              <a:t>Addressing </a:t>
            </a:r>
            <a:r>
              <a:rPr lang="en-US" sz="4400" dirty="0">
                <a:solidFill>
                  <a:srgbClr val="FFC000"/>
                </a:solidFill>
              </a:rPr>
              <a:t>New GE Breeding Technologies</a:t>
            </a:r>
            <a:r>
              <a:rPr lang="en-US" dirty="0">
                <a:solidFill>
                  <a:srgbClr val="FFC000"/>
                </a:solidFill>
              </a:rPr>
              <a:t/>
            </a:r>
            <a:br>
              <a:rPr lang="en-US" dirty="0">
                <a:solidFill>
                  <a:srgbClr val="FFC000"/>
                </a:solidFill>
              </a:rPr>
            </a:br>
            <a:endParaRPr lang="en-US" dirty="0">
              <a:solidFill>
                <a:srgbClr val="FFC000"/>
              </a:solidFill>
            </a:endParaRPr>
          </a:p>
        </p:txBody>
      </p:sp>
      <p:sp>
        <p:nvSpPr>
          <p:cNvPr id="3" name="Content Placeholder 2"/>
          <p:cNvSpPr>
            <a:spLocks noGrp="1"/>
          </p:cNvSpPr>
          <p:nvPr>
            <p:ph idx="1"/>
          </p:nvPr>
        </p:nvSpPr>
        <p:spPr>
          <a:xfrm>
            <a:off x="457200" y="1487605"/>
            <a:ext cx="8229600" cy="4708479"/>
          </a:xfrm>
        </p:spPr>
        <p:txBody>
          <a:bodyPr>
            <a:noAutofit/>
          </a:bodyPr>
          <a:lstStyle/>
          <a:p>
            <a:r>
              <a:rPr lang="en-US" sz="2800" dirty="0" smtClean="0">
                <a:latin typeface="Arial" panose="020B0604020202020204" pitchFamily="34" charset="0"/>
                <a:cs typeface="Arial" panose="020B0604020202020204" pitchFamily="34" charset="0"/>
              </a:rPr>
              <a:t>Non-transgenic </a:t>
            </a:r>
            <a:r>
              <a:rPr lang="en-US" sz="2800" dirty="0">
                <a:latin typeface="Arial" panose="020B0604020202020204" pitchFamily="34" charset="0"/>
                <a:cs typeface="Arial" panose="020B0604020202020204" pitchFamily="34" charset="0"/>
              </a:rPr>
              <a:t>gene editing, cisgenics, etc.</a:t>
            </a:r>
          </a:p>
          <a:p>
            <a:r>
              <a:rPr lang="en-US" sz="2800" dirty="0">
                <a:latin typeface="Arial" panose="020B0604020202020204" pitchFamily="34" charset="0"/>
                <a:cs typeface="Arial" panose="020B0604020202020204" pitchFamily="34" charset="0"/>
              </a:rPr>
              <a:t>Lower cost technology; likely many more entrants (e.g., small innovators, colleges)</a:t>
            </a:r>
          </a:p>
          <a:p>
            <a:r>
              <a:rPr lang="en-US" sz="2800" dirty="0">
                <a:latin typeface="Arial" panose="020B0604020202020204" pitchFamily="34" charset="0"/>
                <a:cs typeface="Arial" panose="020B0604020202020204" pitchFamily="34" charset="0"/>
              </a:rPr>
              <a:t>Chance to get international regulatory process right</a:t>
            </a:r>
          </a:p>
          <a:p>
            <a:r>
              <a:rPr lang="en-US" sz="2800" dirty="0">
                <a:latin typeface="Arial" panose="020B0604020202020204" pitchFamily="34" charset="0"/>
                <a:cs typeface="Arial" panose="020B0604020202020204" pitchFamily="34" charset="0"/>
              </a:rPr>
              <a:t>But if not, trade disruptions multiply</a:t>
            </a:r>
          </a:p>
          <a:p>
            <a:r>
              <a:rPr lang="en-US" sz="2800" dirty="0">
                <a:latin typeface="Arial" panose="020B0604020202020204" pitchFamily="34" charset="0"/>
                <a:cs typeface="Arial" panose="020B0604020202020204" pitchFamily="34" charset="0"/>
              </a:rPr>
              <a:t>USDA-APHIS Considering </a:t>
            </a:r>
            <a:r>
              <a:rPr lang="en-US" sz="2800" dirty="0" smtClean="0">
                <a:latin typeface="Arial" panose="020B0604020202020204" pitchFamily="34" charset="0"/>
                <a:cs typeface="Arial" panose="020B0604020202020204" pitchFamily="34" charset="0"/>
              </a:rPr>
              <a:t>Change in </a:t>
            </a:r>
            <a:r>
              <a:rPr lang="en-US" sz="2800" dirty="0">
                <a:latin typeface="Arial" panose="020B0604020202020204" pitchFamily="34" charset="0"/>
                <a:cs typeface="Arial" panose="020B0604020202020204" pitchFamily="34" charset="0"/>
              </a:rPr>
              <a:t>Process for Regulating Biotech Traits</a:t>
            </a:r>
          </a:p>
          <a:p>
            <a:r>
              <a:rPr lang="en-US" sz="2800" dirty="0">
                <a:latin typeface="Arial" panose="020B0604020202020204" pitchFamily="34" charset="0"/>
                <a:cs typeface="Arial" panose="020B0604020202020204" pitchFamily="34" charset="0"/>
              </a:rPr>
              <a:t>Support for Federal </a:t>
            </a:r>
            <a:r>
              <a:rPr lang="en-US" sz="2800" dirty="0" smtClean="0">
                <a:latin typeface="Arial" panose="020B0604020202020204" pitchFamily="34" charset="0"/>
                <a:cs typeface="Arial" panose="020B0604020202020204" pitchFamily="34" charset="0"/>
              </a:rPr>
              <a:t>Preemption </a:t>
            </a:r>
            <a:r>
              <a:rPr lang="en-US" sz="2800" dirty="0">
                <a:latin typeface="Arial" panose="020B0604020202020204" pitchFamily="34" charset="0"/>
                <a:cs typeface="Arial" panose="020B0604020202020204" pitchFamily="34" charset="0"/>
              </a:rPr>
              <a:t>Biotech Labeling Bill</a:t>
            </a:r>
          </a:p>
          <a:p>
            <a:endParaRPr lang="en-US" sz="2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14</a:t>
            </a:fld>
            <a:endParaRPr lang="en-US"/>
          </a:p>
        </p:txBody>
      </p:sp>
    </p:spTree>
    <p:extLst>
      <p:ext uri="{BB962C8B-B14F-4D97-AF65-F5344CB8AC3E}">
        <p14:creationId xmlns:p14="http://schemas.microsoft.com/office/powerpoint/2010/main" val="83983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39" y="0"/>
            <a:ext cx="8738392" cy="943113"/>
          </a:xfrm>
        </p:spPr>
        <p:txBody>
          <a:bodyPr>
            <a:normAutofit/>
          </a:bodyPr>
          <a:lstStyle/>
          <a:p>
            <a:pPr algn="ctr"/>
            <a:r>
              <a:rPr lang="en-US" sz="4000" dirty="0" smtClean="0">
                <a:solidFill>
                  <a:srgbClr val="FFC000"/>
                </a:solidFill>
              </a:rPr>
              <a:t>Rail Arbitration </a:t>
            </a:r>
            <a:endParaRPr lang="en-US" sz="4000" dirty="0">
              <a:solidFill>
                <a:srgbClr val="FFC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538" y="2656184"/>
            <a:ext cx="3515863" cy="2353954"/>
          </a:xfrm>
        </p:spPr>
      </p:pic>
      <p:sp>
        <p:nvSpPr>
          <p:cNvPr id="4" name="Slide Number Placeholder 3"/>
          <p:cNvSpPr>
            <a:spLocks noGrp="1"/>
          </p:cNvSpPr>
          <p:nvPr>
            <p:ph type="sldNum" sz="quarter" idx="12"/>
          </p:nvPr>
        </p:nvSpPr>
        <p:spPr/>
        <p:txBody>
          <a:bodyPr/>
          <a:lstStyle/>
          <a:p>
            <a:fld id="{C6AA744D-2B06-4248-B54F-6A7F426D9BD1}" type="slidenum">
              <a:rPr lang="en-US" smtClean="0"/>
              <a:pPr/>
              <a:t>15</a:t>
            </a:fld>
            <a:endParaRPr lang="en-US"/>
          </a:p>
        </p:txBody>
      </p:sp>
      <p:sp>
        <p:nvSpPr>
          <p:cNvPr id="6" name="TextBox 5"/>
          <p:cNvSpPr txBox="1"/>
          <p:nvPr/>
        </p:nvSpPr>
        <p:spPr>
          <a:xfrm>
            <a:off x="214538" y="1336953"/>
            <a:ext cx="4803775" cy="1877437"/>
          </a:xfrm>
          <a:prstGeom prst="rect">
            <a:avLst/>
          </a:prstGeom>
          <a:noFill/>
        </p:spPr>
        <p:txBody>
          <a:bodyPr wrap="square" rtlCol="0">
            <a:spAutoFit/>
          </a:bodyPr>
          <a:lstStyle/>
          <a:p>
            <a:r>
              <a:rPr lang="en-US" sz="2000" dirty="0" smtClean="0"/>
              <a:t>Can our Rail Arbitration Rules be expanded to apply to additional areas of </a:t>
            </a:r>
          </a:p>
          <a:p>
            <a:r>
              <a:rPr lang="en-US" sz="2000" dirty="0" smtClean="0"/>
              <a:t>shipper-carrier disputes, including</a:t>
            </a:r>
          </a:p>
          <a:p>
            <a:r>
              <a:rPr lang="en-US" sz="2000" b="1" dirty="0"/>
              <a:t>r</a:t>
            </a:r>
            <a:r>
              <a:rPr lang="en-US" sz="2000" b="1" dirty="0" smtClean="0"/>
              <a:t>ates and accessorial charges</a:t>
            </a:r>
            <a:r>
              <a:rPr lang="en-US" sz="2000" dirty="0" smtClean="0"/>
              <a:t>?</a:t>
            </a:r>
          </a:p>
          <a:p>
            <a:endParaRPr lang="en-US" dirty="0"/>
          </a:p>
          <a:p>
            <a:endParaRPr lang="en-US" dirty="0" smtClean="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948" y="3470879"/>
            <a:ext cx="4365625"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520" y="1131887"/>
            <a:ext cx="3730625"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s://tse4.mm.bing.net/th?id=OIP.Mbb1e4015758b440ee88480bf36261f1ao0&amp;pid=1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575" y="3341308"/>
            <a:ext cx="2180810" cy="301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59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2" y="0"/>
            <a:ext cx="8939284" cy="1052295"/>
          </a:xfrm>
        </p:spPr>
        <p:txBody>
          <a:bodyPr>
            <a:noAutofit/>
          </a:bodyPr>
          <a:lstStyle/>
          <a:p>
            <a:pPr algn="ctr"/>
            <a:r>
              <a:rPr lang="en-US" sz="3600" dirty="0" smtClean="0">
                <a:solidFill>
                  <a:srgbClr val="FFC000"/>
                </a:solidFill>
              </a:rPr>
              <a:t>STB Encouraging NGFA, Carriers          to Explore Arbitration Solution</a:t>
            </a:r>
            <a:endParaRPr lang="en-US" sz="36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16</a:t>
            </a:fld>
            <a:endParaRPr lang="en-US"/>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445645"/>
            <a:ext cx="4386943" cy="4386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356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6" y="0"/>
            <a:ext cx="8802806" cy="943113"/>
          </a:xfrm>
        </p:spPr>
        <p:txBody>
          <a:bodyPr>
            <a:normAutofit/>
          </a:bodyPr>
          <a:lstStyle/>
          <a:p>
            <a:pPr algn="ctr"/>
            <a:r>
              <a:rPr lang="en-US" sz="4000" dirty="0" smtClean="0">
                <a:solidFill>
                  <a:srgbClr val="FFC000"/>
                </a:solidFill>
              </a:rPr>
              <a:t>Regulatory Overreach</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17</a:t>
            </a:fld>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2224" y="1206500"/>
            <a:ext cx="6559551"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07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25" y="0"/>
            <a:ext cx="8895903" cy="943113"/>
          </a:xfrm>
        </p:spPr>
        <p:txBody>
          <a:bodyPr>
            <a:normAutofit/>
          </a:bodyPr>
          <a:lstStyle/>
          <a:p>
            <a:pPr algn="ctr"/>
            <a:r>
              <a:rPr lang="en-US" sz="4000" dirty="0" smtClean="0">
                <a:solidFill>
                  <a:srgbClr val="FFC000"/>
                </a:solidFill>
              </a:rPr>
              <a:t>CFTC and the Dodd-Frank Act</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18</a:t>
            </a:fld>
            <a:endParaRPr lang="en-US"/>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2844" y="2267092"/>
            <a:ext cx="4063184" cy="2453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6"/>
          <p:cNvSpPr txBox="1">
            <a:spLocks/>
          </p:cNvSpPr>
          <p:nvPr/>
        </p:nvSpPr>
        <p:spPr>
          <a:xfrm>
            <a:off x="381000" y="1207183"/>
            <a:ext cx="4408714" cy="4573560"/>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Clr>
                <a:srgbClr val="E7832F"/>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7832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7832F"/>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E7832F"/>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7832F"/>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Dodd–Frank </a:t>
            </a:r>
            <a:r>
              <a:rPr lang="en-US" sz="2800" dirty="0"/>
              <a:t>Wall Street Reform and Consumer Protection Act </a:t>
            </a:r>
            <a:r>
              <a:rPr lang="en-US" sz="2800" dirty="0" smtClean="0"/>
              <a:t>signed </a:t>
            </a:r>
            <a:r>
              <a:rPr lang="en-US" sz="2800" dirty="0"/>
              <a:t>into </a:t>
            </a:r>
            <a:r>
              <a:rPr lang="en-US" sz="2800" dirty="0" smtClean="0"/>
              <a:t>law </a:t>
            </a:r>
            <a:r>
              <a:rPr lang="en-US" sz="2800" dirty="0"/>
              <a:t>by President </a:t>
            </a:r>
            <a:r>
              <a:rPr lang="en-US" sz="2800" dirty="0" smtClean="0"/>
              <a:t>Obama </a:t>
            </a:r>
            <a:r>
              <a:rPr lang="en-US" sz="2800" dirty="0"/>
              <a:t>on July 21, 2010.</a:t>
            </a:r>
          </a:p>
          <a:p>
            <a:pPr marL="0" indent="0">
              <a:buFont typeface="Arial"/>
              <a:buNone/>
            </a:pPr>
            <a:endParaRPr lang="en-US" sz="2800" dirty="0" smtClean="0"/>
          </a:p>
          <a:p>
            <a:r>
              <a:rPr lang="en-US" sz="2800" dirty="0"/>
              <a:t>F</a:t>
            </a:r>
            <a:r>
              <a:rPr lang="en-US" sz="2800" dirty="0" smtClean="0"/>
              <a:t>undamentally </a:t>
            </a:r>
            <a:r>
              <a:rPr lang="en-US" sz="2800" dirty="0"/>
              <a:t>restructures </a:t>
            </a:r>
            <a:r>
              <a:rPr lang="en-US" sz="2800" dirty="0" smtClean="0"/>
              <a:t>U.S. </a:t>
            </a:r>
            <a:r>
              <a:rPr lang="en-US" sz="2800" dirty="0"/>
              <a:t>financial regulation, requiring </a:t>
            </a:r>
            <a:r>
              <a:rPr lang="en-US" sz="2800" dirty="0" smtClean="0"/>
              <a:t>host </a:t>
            </a:r>
            <a:r>
              <a:rPr lang="en-US" sz="2800" dirty="0"/>
              <a:t>of rulemaking actions.</a:t>
            </a:r>
          </a:p>
        </p:txBody>
      </p:sp>
    </p:spTree>
    <p:extLst>
      <p:ext uri="{BB962C8B-B14F-4D97-AF65-F5344CB8AC3E}">
        <p14:creationId xmlns:p14="http://schemas.microsoft.com/office/powerpoint/2010/main" val="417871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99" y="0"/>
            <a:ext cx="8890379" cy="943113"/>
          </a:xfrm>
        </p:spPr>
        <p:txBody>
          <a:bodyPr>
            <a:noAutofit/>
          </a:bodyPr>
          <a:lstStyle/>
          <a:p>
            <a:pPr algn="ctr"/>
            <a:r>
              <a:rPr lang="en-US" sz="3600" dirty="0" smtClean="0">
                <a:solidFill>
                  <a:srgbClr val="FFC000"/>
                </a:solidFill>
              </a:rPr>
              <a:t>Preserving Ability </a:t>
            </a:r>
            <a:r>
              <a:rPr lang="en-US" sz="3600" dirty="0">
                <a:solidFill>
                  <a:srgbClr val="FFC000"/>
                </a:solidFill>
              </a:rPr>
              <a:t>to Efficiently Hedge</a:t>
            </a:r>
          </a:p>
        </p:txBody>
      </p:sp>
      <p:sp>
        <p:nvSpPr>
          <p:cNvPr id="4" name="Slide Number Placeholder 3"/>
          <p:cNvSpPr>
            <a:spLocks noGrp="1"/>
          </p:cNvSpPr>
          <p:nvPr>
            <p:ph type="sldNum" sz="quarter" idx="12"/>
          </p:nvPr>
        </p:nvSpPr>
        <p:spPr/>
        <p:txBody>
          <a:bodyPr/>
          <a:lstStyle/>
          <a:p>
            <a:fld id="{C6AA744D-2B06-4248-B54F-6A7F426D9BD1}" type="slidenum">
              <a:rPr lang="en-US" smtClean="0"/>
              <a:pPr/>
              <a:t>19</a:t>
            </a:fld>
            <a:endParaRPr lang="en-US"/>
          </a:p>
        </p:txBody>
      </p:sp>
      <p:sp>
        <p:nvSpPr>
          <p:cNvPr id="7" name="Content Placeholder 6"/>
          <p:cNvSpPr txBox="1">
            <a:spLocks noGrp="1"/>
          </p:cNvSpPr>
          <p:nvPr>
            <p:ph idx="1"/>
          </p:nvPr>
        </p:nvSpPr>
        <p:spPr>
          <a:xfrm>
            <a:off x="457200" y="1411900"/>
            <a:ext cx="8229600" cy="4598182"/>
          </a:xfrm>
          <a:prstGeom prst="rect">
            <a:avLst/>
          </a:prstGeom>
          <a:noFill/>
        </p:spPr>
        <p:txBody>
          <a:bodyPr wrap="square" rtlCol="0">
            <a:spAutoFit/>
          </a:bodyPr>
          <a:lstStyle/>
          <a:p>
            <a:pPr marL="0" indent="0">
              <a:buNone/>
            </a:pPr>
            <a:r>
              <a:rPr lang="en-US" sz="3000" dirty="0" smtClean="0"/>
              <a:t>Hedging strategies potentially at risk by CFTC’s original definition of “</a:t>
            </a:r>
            <a:r>
              <a:rPr lang="en-US" sz="3000" b="1" i="1" dirty="0" smtClean="0"/>
              <a:t>bona fide</a:t>
            </a:r>
            <a:r>
              <a:rPr lang="en-US" sz="3000" dirty="0" smtClean="0"/>
              <a:t>” hedge:  </a:t>
            </a:r>
          </a:p>
          <a:p>
            <a:endParaRPr lang="en-US" sz="1800" dirty="0" smtClean="0"/>
          </a:p>
          <a:p>
            <a:r>
              <a:rPr lang="en-US" sz="3000" dirty="0" smtClean="0"/>
              <a:t>Pre-hedging </a:t>
            </a:r>
            <a:r>
              <a:rPr lang="en-US" sz="3000" dirty="0"/>
              <a:t>of farmer grain purchases outside of exchange trading hours, such as weekends; </a:t>
            </a:r>
            <a:endParaRPr lang="en-US" sz="3000" dirty="0" smtClean="0"/>
          </a:p>
          <a:p>
            <a:pPr marL="0" indent="0">
              <a:buNone/>
            </a:pPr>
            <a:endParaRPr lang="en-US" sz="1800" dirty="0" smtClean="0"/>
          </a:p>
          <a:p>
            <a:r>
              <a:rPr lang="en-US" sz="3000" dirty="0"/>
              <a:t>P</a:t>
            </a:r>
            <a:r>
              <a:rPr lang="en-US" sz="3000" dirty="0" smtClean="0"/>
              <a:t>re-setting </a:t>
            </a:r>
            <a:r>
              <a:rPr lang="en-US" sz="3000" dirty="0"/>
              <a:t>of futures carrying charges to manage spread risk (such as before harvest); </a:t>
            </a:r>
          </a:p>
          <a:p>
            <a:endParaRPr lang="en-US" sz="1800" dirty="0" smtClean="0"/>
          </a:p>
          <a:p>
            <a:r>
              <a:rPr lang="en-US" sz="3000" dirty="0" smtClean="0"/>
              <a:t>Anticipatory </a:t>
            </a:r>
            <a:r>
              <a:rPr lang="en-US" sz="3000" dirty="0"/>
              <a:t>hedges prior to export tenders.</a:t>
            </a:r>
          </a:p>
        </p:txBody>
      </p:sp>
    </p:spTree>
    <p:extLst>
      <p:ext uri="{BB962C8B-B14F-4D97-AF65-F5344CB8AC3E}">
        <p14:creationId xmlns:p14="http://schemas.microsoft.com/office/powerpoint/2010/main" val="283105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FFC000"/>
                </a:solidFill>
              </a:rPr>
              <a:t>Our Industry </a:t>
            </a:r>
            <a:endParaRPr lang="en-US" sz="4000" dirty="0">
              <a:solidFill>
                <a:srgbClr val="FFC000"/>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1475" y="1187443"/>
            <a:ext cx="2796540" cy="2255520"/>
          </a:xfrm>
        </p:spPr>
      </p:pic>
      <p:sp>
        <p:nvSpPr>
          <p:cNvPr id="4" name="Slide Number Placeholder 3"/>
          <p:cNvSpPr>
            <a:spLocks noGrp="1"/>
          </p:cNvSpPr>
          <p:nvPr>
            <p:ph type="sldNum" sz="quarter" idx="12"/>
          </p:nvPr>
        </p:nvSpPr>
        <p:spPr/>
        <p:txBody>
          <a:bodyPr/>
          <a:lstStyle/>
          <a:p>
            <a:fld id="{C6AA744D-2B06-4248-B54F-6A7F426D9BD1}" type="slidenum">
              <a:rPr lang="en-US" smtClean="0"/>
              <a:pPr/>
              <a:t>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661" y="4068283"/>
            <a:ext cx="3420993" cy="228806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676" y="1136949"/>
            <a:ext cx="4138964" cy="277004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96" y="3600290"/>
            <a:ext cx="2804160" cy="2667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1550" y="2956936"/>
            <a:ext cx="6120108" cy="2104188"/>
          </a:xfrm>
          <a:prstGeom prst="rect">
            <a:avLst/>
          </a:prstGeom>
        </p:spPr>
      </p:pic>
    </p:spTree>
    <p:extLst>
      <p:ext uri="{BB962C8B-B14F-4D97-AF65-F5344CB8AC3E}">
        <p14:creationId xmlns:p14="http://schemas.microsoft.com/office/powerpoint/2010/main" val="154717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29" y="0"/>
            <a:ext cx="9021171" cy="1050878"/>
          </a:xfrm>
        </p:spPr>
        <p:txBody>
          <a:bodyPr>
            <a:noAutofit/>
          </a:bodyPr>
          <a:lstStyle/>
          <a:p>
            <a:r>
              <a:rPr lang="en-US" sz="3600" dirty="0" smtClean="0">
                <a:solidFill>
                  <a:srgbClr val="FFC000"/>
                </a:solidFill>
              </a:rPr>
              <a:t>FDA and Food Safety Modernization Act</a:t>
            </a:r>
            <a:endParaRPr lang="en-US" sz="36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20</a:t>
            </a:fld>
            <a:endParaRPr lang="en-US"/>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10580" y="1050878"/>
            <a:ext cx="3520067" cy="2427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6"/>
          <p:cNvSpPr txBox="1">
            <a:spLocks/>
          </p:cNvSpPr>
          <p:nvPr/>
        </p:nvSpPr>
        <p:spPr>
          <a:xfrm>
            <a:off x="341194" y="2663116"/>
            <a:ext cx="8557146" cy="3564053"/>
          </a:xfrm>
          <a:prstGeom prst="rect">
            <a:avLst/>
          </a:prstGeom>
          <a:noFill/>
        </p:spPr>
        <p:txBody>
          <a:bodyPr vert="horz" wrap="square" lIns="91440" tIns="45720" rIns="91440" bIns="45720" rtlCol="0">
            <a:spAutoFit/>
          </a:bodyPr>
          <a:lstStyle>
            <a:lvl1pPr marL="342900" indent="-342900" algn="l" defTabSz="457200" rtl="0" eaLnBrk="1" latinLnBrk="0" hangingPunct="1">
              <a:spcBef>
                <a:spcPct val="20000"/>
              </a:spcBef>
              <a:buClr>
                <a:srgbClr val="E7832F"/>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E7832F"/>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7832F"/>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E7832F"/>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E7832F"/>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smtClean="0"/>
              <a:t>Signed into law on Jan. 4, 2011</a:t>
            </a:r>
          </a:p>
          <a:p>
            <a:r>
              <a:rPr lang="en-US" sz="3000" dirty="0" smtClean="0"/>
              <a:t>Greatly expands FDA’s authority to regulate U.S. food supply</a:t>
            </a:r>
          </a:p>
          <a:p>
            <a:r>
              <a:rPr lang="en-US" sz="3000" dirty="0" smtClean="0"/>
              <a:t>Mandates </a:t>
            </a:r>
            <a:r>
              <a:rPr lang="en-US" sz="3000" dirty="0"/>
              <a:t>that FDA create a new risk-based, prevention-based regulatory safety system to minimize hazards in food/feed products</a:t>
            </a:r>
          </a:p>
          <a:p>
            <a:pPr marL="0" indent="0">
              <a:buFont typeface="Arial"/>
              <a:buNone/>
            </a:pPr>
            <a:endParaRPr lang="en-US" sz="2800" dirty="0" smtClean="0"/>
          </a:p>
        </p:txBody>
      </p:sp>
    </p:spTree>
    <p:extLst>
      <p:ext uri="{BB962C8B-B14F-4D97-AF65-F5344CB8AC3E}">
        <p14:creationId xmlns:p14="http://schemas.microsoft.com/office/powerpoint/2010/main" val="22608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3" y="20845"/>
            <a:ext cx="8543925" cy="944563"/>
          </a:xfrm>
        </p:spPr>
        <p:txBody>
          <a:bodyPr>
            <a:normAutofit/>
          </a:bodyPr>
          <a:lstStyle/>
          <a:p>
            <a:pPr algn="ctr" eaLnBrk="1" hangingPunct="1"/>
            <a:r>
              <a:rPr lang="en-US" altLang="en-US" sz="4000" dirty="0" smtClean="0">
                <a:solidFill>
                  <a:srgbClr val="FFC000"/>
                </a:solidFill>
                <a:latin typeface="Arial" charset="0"/>
                <a:cs typeface="Arial" charset="0"/>
              </a:rPr>
              <a:t>FSMA – How Significant?</a:t>
            </a:r>
          </a:p>
        </p:txBody>
      </p:sp>
      <p:pic>
        <p:nvPicPr>
          <p:cNvPr id="12" name="Picture 2" descr="http://www.caleafygreens.ca.gov/sites/default/files/fsma_blog1_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97200" y="1295400"/>
            <a:ext cx="2946400" cy="2209800"/>
          </a:xfrm>
          <a:noFill/>
        </p:spPr>
      </p:pic>
      <p:sp>
        <p:nvSpPr>
          <p:cNvPr id="5" name="Rectangle 4"/>
          <p:cNvSpPr>
            <a:spLocks noChangeArrowheads="1"/>
          </p:cNvSpPr>
          <p:nvPr/>
        </p:nvSpPr>
        <p:spPr bwMode="auto">
          <a:xfrm>
            <a:off x="1219200" y="5029200"/>
            <a:ext cx="2514600" cy="762000"/>
          </a:xfrm>
          <a:prstGeom prst="rect">
            <a:avLst/>
          </a:prstGeom>
          <a:solidFill>
            <a:srgbClr val="FFC000"/>
          </a:solidFill>
          <a:ln w="9525">
            <a:solidFill>
              <a:srgbClr val="000000"/>
            </a:solidFill>
            <a:miter lim="800000"/>
            <a:headEnd/>
            <a:tailEnd/>
          </a:ln>
        </p:spPr>
        <p:txBody>
          <a:bodyPr wrap="none" anchor="ctr"/>
          <a:lstStyle>
            <a:lvl1pPr eaLnBrk="0" hangingPunct="0">
              <a:spcBef>
                <a:spcPct val="20000"/>
              </a:spcBef>
              <a:buClr>
                <a:srgbClr val="E7832F"/>
              </a:buClr>
              <a:buFont typeface="Arial" charset="0"/>
              <a:buChar char="•"/>
              <a:defRPr sz="3200">
                <a:solidFill>
                  <a:schemeClr val="tx1"/>
                </a:solidFill>
                <a:latin typeface="Calibri" pitchFamily="34" charset="0"/>
              </a:defRPr>
            </a:lvl1pPr>
            <a:lvl2pPr marL="742950" indent="-285750" eaLnBrk="0" hangingPunct="0">
              <a:spcBef>
                <a:spcPct val="20000"/>
              </a:spcBef>
              <a:buClr>
                <a:srgbClr val="E7832F"/>
              </a:buClr>
              <a:buFont typeface="Arial" charset="0"/>
              <a:buChar char="•"/>
              <a:defRPr sz="2800">
                <a:solidFill>
                  <a:schemeClr val="tx1"/>
                </a:solidFill>
                <a:latin typeface="Calibri" pitchFamily="34" charset="0"/>
              </a:defRPr>
            </a:lvl2pPr>
            <a:lvl3pPr marL="1143000" indent="-228600" eaLnBrk="0" hangingPunct="0">
              <a:spcBef>
                <a:spcPct val="20000"/>
              </a:spcBef>
              <a:buClr>
                <a:srgbClr val="E7832F"/>
              </a:buClr>
              <a:buFont typeface="Arial" charset="0"/>
              <a:buChar char="•"/>
              <a:defRPr sz="2400">
                <a:solidFill>
                  <a:schemeClr val="tx1"/>
                </a:solidFill>
                <a:latin typeface="Calibri" pitchFamily="34" charset="0"/>
              </a:defRPr>
            </a:lvl3pPr>
            <a:lvl4pPr marL="1600200" indent="-228600" eaLnBrk="0" hangingPunct="0">
              <a:spcBef>
                <a:spcPct val="20000"/>
              </a:spcBef>
              <a:buClr>
                <a:srgbClr val="E7832F"/>
              </a:buClr>
              <a:buFont typeface="Arial" charset="0"/>
              <a:buChar char="•"/>
              <a:defRPr sz="2000">
                <a:solidFill>
                  <a:schemeClr val="tx1"/>
                </a:solidFill>
                <a:latin typeface="Calibri" pitchFamily="34" charset="0"/>
              </a:defRPr>
            </a:lvl4pPr>
            <a:lvl5pPr marL="2057400" indent="-228600" eaLnBrk="0" hangingPunct="0">
              <a:spcBef>
                <a:spcPct val="20000"/>
              </a:spcBef>
              <a:buClr>
                <a:srgbClr val="E7832F"/>
              </a:buClr>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9pPr>
          </a:lstStyle>
          <a:p>
            <a:pPr eaLnBrk="1" hangingPunct="1">
              <a:spcBef>
                <a:spcPct val="0"/>
              </a:spcBef>
              <a:buClrTx/>
              <a:buFontTx/>
              <a:buNone/>
            </a:pPr>
            <a:endParaRPr lang="en-US" altLang="en-US" sz="1800" dirty="0">
              <a:solidFill>
                <a:srgbClr val="FFC000"/>
              </a:solidFill>
            </a:endParaRPr>
          </a:p>
        </p:txBody>
      </p:sp>
      <p:sp>
        <p:nvSpPr>
          <p:cNvPr id="6" name="Rectangle 5"/>
          <p:cNvSpPr>
            <a:spLocks noChangeArrowheads="1"/>
          </p:cNvSpPr>
          <p:nvPr/>
        </p:nvSpPr>
        <p:spPr bwMode="auto">
          <a:xfrm>
            <a:off x="3733800" y="4648200"/>
            <a:ext cx="2438400" cy="1143000"/>
          </a:xfrm>
          <a:prstGeom prst="rect">
            <a:avLst/>
          </a:prstGeom>
          <a:solidFill>
            <a:schemeClr val="accent1"/>
          </a:solidFill>
          <a:ln w="9525">
            <a:solidFill>
              <a:srgbClr val="000000"/>
            </a:solidFill>
            <a:miter lim="800000"/>
            <a:headEnd/>
            <a:tailEnd/>
          </a:ln>
          <a:effectLst/>
        </p:spPr>
        <p:txBody>
          <a:bodyPr wrap="none" anchor="ctr"/>
          <a:lstStyle/>
          <a:p>
            <a:pPr fontAlgn="auto">
              <a:spcBef>
                <a:spcPts val="0"/>
              </a:spcBef>
              <a:spcAft>
                <a:spcPts val="0"/>
              </a:spcAft>
              <a:defRPr/>
            </a:pPr>
            <a:endParaRPr lang="en-US" dirty="0">
              <a:solidFill>
                <a:schemeClr val="accent2">
                  <a:lumMod val="75000"/>
                </a:schemeClr>
              </a:solidFill>
              <a:latin typeface="+mn-lt"/>
              <a:cs typeface="+mn-cs"/>
            </a:endParaRPr>
          </a:p>
        </p:txBody>
      </p:sp>
      <p:sp>
        <p:nvSpPr>
          <p:cNvPr id="7" name="Rectangle 6"/>
          <p:cNvSpPr>
            <a:spLocks noChangeArrowheads="1"/>
          </p:cNvSpPr>
          <p:nvPr/>
        </p:nvSpPr>
        <p:spPr bwMode="auto">
          <a:xfrm>
            <a:off x="6172200" y="2057400"/>
            <a:ext cx="2362200" cy="3733800"/>
          </a:xfrm>
          <a:prstGeom prst="rect">
            <a:avLst/>
          </a:prstGeom>
          <a:solidFill>
            <a:srgbClr val="FF0000"/>
          </a:solidFill>
          <a:ln w="9525">
            <a:solidFill>
              <a:srgbClr val="000000"/>
            </a:solidFill>
            <a:miter lim="800000"/>
            <a:headEnd/>
            <a:tailEnd/>
          </a:ln>
          <a:effectLst/>
        </p:spPr>
        <p:txBody>
          <a:bodyPr wrap="none" anchor="ctr"/>
          <a:lstStyle/>
          <a:p>
            <a:pPr fontAlgn="auto">
              <a:spcBef>
                <a:spcPts val="0"/>
              </a:spcBef>
              <a:spcAft>
                <a:spcPts val="0"/>
              </a:spcAft>
              <a:defRPr/>
            </a:pPr>
            <a:endParaRPr lang="en-US" dirty="0">
              <a:solidFill>
                <a:schemeClr val="accent6">
                  <a:lumMod val="75000"/>
                </a:schemeClr>
              </a:solidFill>
              <a:latin typeface="+mn-lt"/>
              <a:cs typeface="+mn-cs"/>
            </a:endParaRPr>
          </a:p>
        </p:txBody>
      </p:sp>
      <p:sp>
        <p:nvSpPr>
          <p:cNvPr id="8" name="Rectangle 7"/>
          <p:cNvSpPr/>
          <p:nvPr/>
        </p:nvSpPr>
        <p:spPr>
          <a:xfrm>
            <a:off x="0" y="4343400"/>
            <a:ext cx="4367213" cy="396875"/>
          </a:xfrm>
          <a:prstGeom prst="rect">
            <a:avLst/>
          </a:prstGeom>
        </p:spPr>
        <p:txBody>
          <a:bodyPr wrap="none">
            <a:spAutoFit/>
          </a:bodyPr>
          <a:lstStyle/>
          <a:p>
            <a:pPr fontAlgn="auto">
              <a:spcBef>
                <a:spcPts val="0"/>
              </a:spcBef>
              <a:spcAft>
                <a:spcPts val="0"/>
              </a:spcAft>
              <a:defRPr/>
            </a:pPr>
            <a:r>
              <a:rPr lang="en-US" sz="2200" b="1" dirty="0">
                <a:latin typeface="+mj-lt"/>
                <a:cs typeface="+mn-cs"/>
              </a:rPr>
              <a:t>1906 – Pure Food and Drug Act</a:t>
            </a:r>
            <a:endParaRPr lang="en-US" sz="2200" dirty="0">
              <a:latin typeface="+mj-lt"/>
              <a:cs typeface="+mn-cs"/>
            </a:endParaRPr>
          </a:p>
        </p:txBody>
      </p:sp>
      <p:sp>
        <p:nvSpPr>
          <p:cNvPr id="9" name="Rectangle 8"/>
          <p:cNvSpPr/>
          <p:nvPr/>
        </p:nvSpPr>
        <p:spPr>
          <a:xfrm>
            <a:off x="914400" y="3810000"/>
            <a:ext cx="5168900" cy="396875"/>
          </a:xfrm>
          <a:prstGeom prst="rect">
            <a:avLst/>
          </a:prstGeom>
        </p:spPr>
        <p:txBody>
          <a:bodyPr wrap="none">
            <a:spAutoFit/>
          </a:bodyPr>
          <a:lstStyle/>
          <a:p>
            <a:pPr fontAlgn="auto">
              <a:spcBef>
                <a:spcPts val="0"/>
              </a:spcBef>
              <a:spcAft>
                <a:spcPts val="0"/>
              </a:spcAft>
              <a:defRPr/>
            </a:pPr>
            <a:r>
              <a:rPr lang="en-US" sz="2200" b="1" dirty="0">
                <a:latin typeface="+mj-lt"/>
                <a:cs typeface="+mn-cs"/>
              </a:rPr>
              <a:t>1938 – Food, Drug, and Cosmetic Act</a:t>
            </a:r>
            <a:endParaRPr lang="en-US" sz="2200" dirty="0">
              <a:latin typeface="+mj-lt"/>
              <a:cs typeface="+mn-cs"/>
            </a:endParaRPr>
          </a:p>
        </p:txBody>
      </p:sp>
      <p:sp>
        <p:nvSpPr>
          <p:cNvPr id="10" name="Rectangle 9"/>
          <p:cNvSpPr/>
          <p:nvPr/>
        </p:nvSpPr>
        <p:spPr>
          <a:xfrm>
            <a:off x="4038600" y="1463675"/>
            <a:ext cx="1219200" cy="396875"/>
          </a:xfrm>
          <a:prstGeom prst="rect">
            <a:avLst/>
          </a:prstGeom>
        </p:spPr>
        <p:txBody>
          <a:bodyPr>
            <a:spAutoFit/>
          </a:bodyPr>
          <a:lstStyle/>
          <a:p>
            <a:pPr fontAlgn="auto">
              <a:spcBef>
                <a:spcPts val="0"/>
              </a:spcBef>
              <a:spcAft>
                <a:spcPts val="0"/>
              </a:spcAft>
              <a:defRPr/>
            </a:pPr>
            <a:r>
              <a:rPr lang="en-US" sz="2200" b="1" dirty="0">
                <a:latin typeface="+mj-lt"/>
                <a:cs typeface="+mn-cs"/>
              </a:rPr>
              <a:t>2011  </a:t>
            </a:r>
            <a:endParaRPr lang="en-US" sz="2200" dirty="0">
              <a:latin typeface="+mj-lt"/>
              <a:cs typeface="+mn-cs"/>
            </a:endParaRPr>
          </a:p>
        </p:txBody>
      </p:sp>
      <p:sp>
        <p:nvSpPr>
          <p:cNvPr id="16394" name="Rectangle 2"/>
          <p:cNvSpPr>
            <a:spLocks noChangeArrowheads="1"/>
          </p:cNvSpPr>
          <p:nvPr/>
        </p:nvSpPr>
        <p:spPr bwMode="auto">
          <a:xfrm>
            <a:off x="347663" y="5876925"/>
            <a:ext cx="8543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E7832F"/>
              </a:buClr>
              <a:buFont typeface="Arial" charset="0"/>
              <a:buChar char="•"/>
              <a:defRPr sz="3200">
                <a:solidFill>
                  <a:schemeClr val="tx1"/>
                </a:solidFill>
                <a:latin typeface="Calibri" pitchFamily="34" charset="0"/>
              </a:defRPr>
            </a:lvl1pPr>
            <a:lvl2pPr marL="742950" indent="-285750" eaLnBrk="0" hangingPunct="0">
              <a:spcBef>
                <a:spcPct val="20000"/>
              </a:spcBef>
              <a:buClr>
                <a:srgbClr val="E7832F"/>
              </a:buClr>
              <a:buFont typeface="Arial" charset="0"/>
              <a:buChar char="•"/>
              <a:defRPr sz="2800">
                <a:solidFill>
                  <a:schemeClr val="tx1"/>
                </a:solidFill>
                <a:latin typeface="Calibri" pitchFamily="34" charset="0"/>
              </a:defRPr>
            </a:lvl2pPr>
            <a:lvl3pPr marL="1143000" indent="-228600" eaLnBrk="0" hangingPunct="0">
              <a:spcBef>
                <a:spcPct val="20000"/>
              </a:spcBef>
              <a:buClr>
                <a:srgbClr val="E7832F"/>
              </a:buClr>
              <a:buFont typeface="Arial" charset="0"/>
              <a:buChar char="•"/>
              <a:defRPr sz="2400">
                <a:solidFill>
                  <a:schemeClr val="tx1"/>
                </a:solidFill>
                <a:latin typeface="Calibri" pitchFamily="34" charset="0"/>
              </a:defRPr>
            </a:lvl3pPr>
            <a:lvl4pPr marL="1600200" indent="-228600" eaLnBrk="0" hangingPunct="0">
              <a:spcBef>
                <a:spcPct val="20000"/>
              </a:spcBef>
              <a:buClr>
                <a:srgbClr val="E7832F"/>
              </a:buClr>
              <a:buFont typeface="Arial" charset="0"/>
              <a:buChar char="•"/>
              <a:defRPr sz="2000">
                <a:solidFill>
                  <a:schemeClr val="tx1"/>
                </a:solidFill>
                <a:latin typeface="Calibri" pitchFamily="34" charset="0"/>
              </a:defRPr>
            </a:lvl4pPr>
            <a:lvl5pPr marL="2057400" indent="-228600" eaLnBrk="0" hangingPunct="0">
              <a:spcBef>
                <a:spcPct val="20000"/>
              </a:spcBef>
              <a:buClr>
                <a:srgbClr val="E7832F"/>
              </a:buClr>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Clr>
                <a:srgbClr val="E7832F"/>
              </a:buClr>
              <a:buFont typeface="Arial" charset="0"/>
              <a:buChar char="•"/>
              <a:defRPr sz="2000">
                <a:solidFill>
                  <a:schemeClr val="tx1"/>
                </a:solidFill>
                <a:latin typeface="Calibri" pitchFamily="34" charset="0"/>
              </a:defRPr>
            </a:lvl9pPr>
          </a:lstStyle>
          <a:p>
            <a:pPr eaLnBrk="1" hangingPunct="1">
              <a:spcBef>
                <a:spcPct val="0"/>
              </a:spcBef>
              <a:buClrTx/>
              <a:buFontTx/>
              <a:buNone/>
            </a:pPr>
            <a:r>
              <a:rPr lang="en-US" altLang="en-US" sz="1800" b="1" dirty="0">
                <a:solidFill>
                  <a:srgbClr val="004382"/>
                </a:solidFill>
              </a:rPr>
              <a:t>FSMA Implementation:</a:t>
            </a:r>
            <a:r>
              <a:rPr lang="en-US" altLang="en-US" sz="1800" dirty="0">
                <a:solidFill>
                  <a:srgbClr val="004382"/>
                </a:solidFill>
              </a:rPr>
              <a:t>  </a:t>
            </a:r>
            <a:r>
              <a:rPr lang="en-US" altLang="en-US" sz="1800" b="1" dirty="0">
                <a:solidFill>
                  <a:srgbClr val="004382"/>
                </a:solidFill>
              </a:rPr>
              <a:t>NGFA seeking common-sense, science-based outcomes </a:t>
            </a:r>
          </a:p>
        </p:txBody>
      </p:sp>
      <p:pic>
        <p:nvPicPr>
          <p:cNvPr id="11" name="Picture 10" descr="f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00" y="1315140"/>
            <a:ext cx="22240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99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7" y="0"/>
            <a:ext cx="8775510" cy="943113"/>
          </a:xfrm>
        </p:spPr>
        <p:txBody>
          <a:bodyPr>
            <a:normAutofit/>
          </a:bodyPr>
          <a:lstStyle/>
          <a:p>
            <a:pPr algn="ctr"/>
            <a:r>
              <a:rPr lang="en-US" sz="4000" dirty="0" smtClean="0">
                <a:solidFill>
                  <a:srgbClr val="FFC000"/>
                </a:solidFill>
              </a:rPr>
              <a:t>Grain Elevator Exemption</a:t>
            </a:r>
            <a:endParaRPr lang="en-US" sz="4000" dirty="0">
              <a:solidFill>
                <a:srgbClr val="FFC000"/>
              </a:solidFill>
            </a:endParaRPr>
          </a:p>
        </p:txBody>
      </p:sp>
      <p:sp>
        <p:nvSpPr>
          <p:cNvPr id="3" name="Content Placeholder 2"/>
          <p:cNvSpPr>
            <a:spLocks noGrp="1"/>
          </p:cNvSpPr>
          <p:nvPr>
            <p:ph idx="1"/>
          </p:nvPr>
        </p:nvSpPr>
        <p:spPr>
          <a:xfrm>
            <a:off x="457200" y="1207184"/>
            <a:ext cx="8229600" cy="5149166"/>
          </a:xfrm>
        </p:spPr>
        <p:txBody>
          <a:bodyPr>
            <a:normAutofit fontScale="40000" lnSpcReduction="20000"/>
          </a:bodyPr>
          <a:lstStyle/>
          <a:p>
            <a:pPr marL="0" indent="0">
              <a:buNone/>
            </a:pPr>
            <a:r>
              <a:rPr lang="en-US" sz="5900" b="1" dirty="0">
                <a:latin typeface="Arial" panose="020B0604020202020204" pitchFamily="34" charset="0"/>
                <a:cs typeface="Arial" panose="020B0604020202020204" pitchFamily="34" charset="0"/>
              </a:rPr>
              <a:t>Human Food and Animal Food CGMP and Preventive  </a:t>
            </a:r>
            <a:r>
              <a:rPr lang="en-US" sz="5900" b="1" dirty="0" smtClean="0">
                <a:latin typeface="Arial" panose="020B0604020202020204" pitchFamily="34" charset="0"/>
                <a:cs typeface="Arial" panose="020B0604020202020204" pitchFamily="34" charset="0"/>
              </a:rPr>
              <a:t>Controls</a:t>
            </a:r>
          </a:p>
          <a:p>
            <a:pPr marL="0" indent="0">
              <a:buNone/>
            </a:pPr>
            <a:endParaRPr lang="en-US" b="1" dirty="0"/>
          </a:p>
          <a:p>
            <a:r>
              <a:rPr lang="en-US" sz="5800" dirty="0"/>
              <a:t>Facilities “solely engaged” in storing grain and oilseeds exempt from requirements to implement CGMPs, conduct hazard analysis, implement preventive controls (and associated recordkeeping), develop written food safety plan, or supply chain verification</a:t>
            </a:r>
          </a:p>
          <a:p>
            <a:r>
              <a:rPr lang="en-US" sz="5800" dirty="0"/>
              <a:t>Different treatment for elevators handling “fruits” [i.e., lentils, kidney beans, pinto beans, lima beans, coffee beans, cocoa beans, peanuts, tree nuts and seeds for direct consumption (e.g., sunflower seeds)] </a:t>
            </a:r>
          </a:p>
          <a:p>
            <a:r>
              <a:rPr lang="en-US" sz="5800" dirty="0"/>
              <a:t>Elevators solely engaged in storing, handling such “fruits” exempt from CGMP requirements, but not exempt from the preventive controls and supply chain program requirements</a:t>
            </a:r>
          </a:p>
          <a:p>
            <a:endParaRPr lang="en-US" dirty="0"/>
          </a:p>
        </p:txBody>
      </p:sp>
      <p:sp>
        <p:nvSpPr>
          <p:cNvPr id="4" name="Slide Number Placeholder 3"/>
          <p:cNvSpPr>
            <a:spLocks noGrp="1"/>
          </p:cNvSpPr>
          <p:nvPr>
            <p:ph type="sldNum" sz="quarter" idx="12"/>
          </p:nvPr>
        </p:nvSpPr>
        <p:spPr/>
        <p:txBody>
          <a:bodyPr/>
          <a:lstStyle/>
          <a:p>
            <a:fld id="{C6AA744D-2B06-4248-B54F-6A7F426D9BD1}" type="slidenum">
              <a:rPr lang="en-US" smtClean="0"/>
              <a:pPr/>
              <a:t>22</a:t>
            </a:fld>
            <a:endParaRPr lang="en-US"/>
          </a:p>
        </p:txBody>
      </p:sp>
    </p:spTree>
    <p:extLst>
      <p:ext uri="{BB962C8B-B14F-4D97-AF65-F5344CB8AC3E}">
        <p14:creationId xmlns:p14="http://schemas.microsoft.com/office/powerpoint/2010/main" val="145779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4" y="95534"/>
            <a:ext cx="8952932" cy="943113"/>
          </a:xfrm>
        </p:spPr>
        <p:txBody>
          <a:bodyPr>
            <a:noAutofit/>
          </a:bodyPr>
          <a:lstStyle/>
          <a:p>
            <a:pPr algn="ctr"/>
            <a:r>
              <a:rPr lang="en-US" sz="3600" dirty="0" smtClean="0">
                <a:solidFill>
                  <a:srgbClr val="FFC000"/>
                </a:solidFill>
              </a:rPr>
              <a:t>Food Safety Preventive Control Alliance</a:t>
            </a:r>
            <a:endParaRPr lang="en-US" sz="3600" dirty="0">
              <a:solidFill>
                <a:srgbClr val="FFC000"/>
              </a:solidFill>
            </a:endParaRPr>
          </a:p>
        </p:txBody>
      </p:sp>
      <p:sp>
        <p:nvSpPr>
          <p:cNvPr id="3" name="Content Placeholder 2"/>
          <p:cNvSpPr>
            <a:spLocks noGrp="1"/>
          </p:cNvSpPr>
          <p:nvPr>
            <p:ph idx="1"/>
          </p:nvPr>
        </p:nvSpPr>
        <p:spPr>
          <a:xfrm>
            <a:off x="313898" y="1207184"/>
            <a:ext cx="8584442" cy="4918979"/>
          </a:xfrm>
        </p:spPr>
        <p:txBody>
          <a:bodyPr>
            <a:normAutofit lnSpcReduction="10000"/>
          </a:bodyPr>
          <a:lstStyle/>
          <a:p>
            <a:r>
              <a:rPr lang="en-US" dirty="0"/>
              <a:t>FSPCA Training</a:t>
            </a:r>
          </a:p>
          <a:p>
            <a:pPr lvl="1"/>
            <a:r>
              <a:rPr lang="en-US" dirty="0"/>
              <a:t>FDA-recognized hazard analysis and preventive controls training for food/feed industry and regulatory personnel -- </a:t>
            </a:r>
          </a:p>
          <a:p>
            <a:pPr lvl="2"/>
            <a:r>
              <a:rPr lang="en-US" dirty="0"/>
              <a:t>Developed by subject-matter experts from government, industry, academia – Animal Food Subgroup chaired by NGFA’s Dave Fairfield</a:t>
            </a:r>
          </a:p>
          <a:p>
            <a:pPr lvl="2"/>
            <a:r>
              <a:rPr lang="en-US" dirty="0" smtClean="0"/>
              <a:t>Individuals completing training will be “preventive controls qualified individuals”</a:t>
            </a:r>
          </a:p>
          <a:p>
            <a:pPr lvl="2"/>
            <a:r>
              <a:rPr lang="en-US" dirty="0" smtClean="0"/>
              <a:t>Curriculum </a:t>
            </a:r>
            <a:r>
              <a:rPr lang="en-US" dirty="0"/>
              <a:t>to be available  </a:t>
            </a:r>
            <a:r>
              <a:rPr lang="en-US" dirty="0" smtClean="0"/>
              <a:t>                                                       in </a:t>
            </a:r>
            <a:r>
              <a:rPr lang="en-US" dirty="0"/>
              <a:t>June 2016</a:t>
            </a:r>
          </a:p>
          <a:p>
            <a:pPr lvl="2"/>
            <a:r>
              <a:rPr lang="en-US" dirty="0"/>
              <a:t>Likely will be a 20-hour course</a:t>
            </a:r>
          </a:p>
          <a:p>
            <a:endParaRPr lang="en-US" dirty="0"/>
          </a:p>
        </p:txBody>
      </p:sp>
      <p:sp>
        <p:nvSpPr>
          <p:cNvPr id="4" name="Slide Number Placeholder 3"/>
          <p:cNvSpPr>
            <a:spLocks noGrp="1"/>
          </p:cNvSpPr>
          <p:nvPr>
            <p:ph type="sldNum" sz="quarter" idx="12"/>
          </p:nvPr>
        </p:nvSpPr>
        <p:spPr/>
        <p:txBody>
          <a:bodyPr/>
          <a:lstStyle/>
          <a:p>
            <a:fld id="{C6AA744D-2B06-4248-B54F-6A7F426D9BD1}" type="slidenum">
              <a:rPr lang="en-US" smtClean="0"/>
              <a:pPr/>
              <a:t>23</a:t>
            </a:fld>
            <a:endParaRPr lang="en-US"/>
          </a:p>
        </p:txBody>
      </p:sp>
      <p:pic>
        <p:nvPicPr>
          <p:cNvPr id="5" name="Picture 4"/>
          <p:cNvPicPr>
            <a:picLocks noChangeAspect="1" noChangeArrowheads="1"/>
          </p:cNvPicPr>
          <p:nvPr/>
        </p:nvPicPr>
        <p:blipFill>
          <a:blip r:embed="rId2" cstate="print"/>
          <a:srcRect/>
          <a:stretch>
            <a:fillRect/>
          </a:stretch>
        </p:blipFill>
        <p:spPr bwMode="auto">
          <a:xfrm>
            <a:off x="5513696" y="4870000"/>
            <a:ext cx="3534770" cy="1256163"/>
          </a:xfrm>
          <a:prstGeom prst="rect">
            <a:avLst/>
          </a:prstGeom>
          <a:noFill/>
          <a:ln w="28575">
            <a:solidFill>
              <a:schemeClr val="bg2">
                <a:lumMod val="75000"/>
              </a:schemeClr>
            </a:solidFill>
            <a:miter lim="800000"/>
            <a:headEnd/>
            <a:tailEnd/>
          </a:ln>
        </p:spPr>
      </p:pic>
    </p:spTree>
    <p:extLst>
      <p:ext uri="{BB962C8B-B14F-4D97-AF65-F5344CB8AC3E}">
        <p14:creationId xmlns:p14="http://schemas.microsoft.com/office/powerpoint/2010/main" val="294019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6" y="95534"/>
            <a:ext cx="8819990" cy="943113"/>
          </a:xfrm>
        </p:spPr>
        <p:txBody>
          <a:bodyPr>
            <a:normAutofit/>
          </a:bodyPr>
          <a:lstStyle/>
          <a:p>
            <a:pPr algn="ctr"/>
            <a:r>
              <a:rPr lang="en-US" sz="4000" dirty="0" smtClean="0">
                <a:solidFill>
                  <a:srgbClr val="FFC000"/>
                </a:solidFill>
              </a:rPr>
              <a:t>NGFA Feed Education </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24</a:t>
            </a:fld>
            <a:endParaRPr lang="en-US"/>
          </a:p>
        </p:txBody>
      </p:sp>
      <p:sp>
        <p:nvSpPr>
          <p:cNvPr id="5" name="Rectangle 4"/>
          <p:cNvSpPr/>
          <p:nvPr/>
        </p:nvSpPr>
        <p:spPr>
          <a:xfrm>
            <a:off x="280468" y="1415118"/>
            <a:ext cx="8406332" cy="3477875"/>
          </a:xfrm>
          <a:prstGeom prst="rect">
            <a:avLst/>
          </a:prstGeom>
        </p:spPr>
        <p:txBody>
          <a:bodyPr wrap="square">
            <a:spAutoFit/>
          </a:bodyPr>
          <a:lstStyle/>
          <a:p>
            <a:endParaRPr lang="en-US" sz="2400" dirty="0" smtClean="0"/>
          </a:p>
          <a:p>
            <a:r>
              <a:rPr lang="en-US" sz="2800" dirty="0" smtClean="0"/>
              <a:t>NGFA </a:t>
            </a:r>
            <a:r>
              <a:rPr lang="en-US" sz="2800" dirty="0"/>
              <a:t>1-Day Awareness, Outreach Education </a:t>
            </a:r>
            <a:r>
              <a:rPr lang="en-US" sz="2800" dirty="0" smtClean="0"/>
              <a:t>Events</a:t>
            </a:r>
          </a:p>
          <a:p>
            <a:endParaRPr lang="en-US" sz="2800" dirty="0"/>
          </a:p>
          <a:p>
            <a:r>
              <a:rPr lang="en-US" sz="2800" dirty="0"/>
              <a:t>In cooperation with State Feed Regulatory Agencies and NGFA State/Regional Affiliate </a:t>
            </a:r>
            <a:r>
              <a:rPr lang="en-US" sz="2800" dirty="0" smtClean="0"/>
              <a:t>Associations</a:t>
            </a:r>
          </a:p>
          <a:p>
            <a:endParaRPr lang="en-US" sz="2800" dirty="0"/>
          </a:p>
          <a:p>
            <a:r>
              <a:rPr lang="en-US" sz="2800" dirty="0"/>
              <a:t>California, Indiana, Iowa, Kansas, Minnesota, Nebraska, Oklahoma, Wisconsin</a:t>
            </a:r>
          </a:p>
        </p:txBody>
      </p:sp>
    </p:spTree>
    <p:extLst>
      <p:ext uri="{BB962C8B-B14F-4D97-AF65-F5344CB8AC3E}">
        <p14:creationId xmlns:p14="http://schemas.microsoft.com/office/powerpoint/2010/main" val="15015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035330" cy="943113"/>
          </a:xfrm>
        </p:spPr>
        <p:txBody>
          <a:bodyPr>
            <a:normAutofit/>
          </a:bodyPr>
          <a:lstStyle/>
          <a:p>
            <a:pPr algn="ctr"/>
            <a:r>
              <a:rPr lang="en-US" sz="4000" dirty="0" smtClean="0">
                <a:solidFill>
                  <a:srgbClr val="FFC000"/>
                </a:solidFill>
              </a:rPr>
              <a:t>Trans-Pacific Partnership </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25</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8840" y="1195177"/>
            <a:ext cx="4404360" cy="249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7991" y="3824191"/>
            <a:ext cx="5387340" cy="6629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383444"/>
            <a:ext cx="4731224" cy="6935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546" y="4917947"/>
            <a:ext cx="4793396" cy="49534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020" y="5657601"/>
            <a:ext cx="4656224" cy="51058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1540" y="5474705"/>
            <a:ext cx="4496190" cy="36579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225" y="3694537"/>
            <a:ext cx="3280660" cy="627099"/>
          </a:xfrm>
          <a:prstGeom prst="rect">
            <a:avLst/>
          </a:prstGeom>
        </p:spPr>
      </p:pic>
    </p:spTree>
    <p:extLst>
      <p:ext uri="{BB962C8B-B14F-4D97-AF65-F5344CB8AC3E}">
        <p14:creationId xmlns:p14="http://schemas.microsoft.com/office/powerpoint/2010/main" val="392581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2" y="0"/>
            <a:ext cx="8909497" cy="943113"/>
          </a:xfrm>
        </p:spPr>
        <p:txBody>
          <a:bodyPr>
            <a:normAutofit/>
          </a:bodyPr>
          <a:lstStyle/>
          <a:p>
            <a:pPr algn="ctr"/>
            <a:r>
              <a:rPr lang="en-US" sz="4000" dirty="0" smtClean="0">
                <a:solidFill>
                  <a:srgbClr val="FFC000"/>
                </a:solidFill>
              </a:rPr>
              <a:t>No Easy Task!!!</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26</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0627" y="3712192"/>
            <a:ext cx="4454671" cy="252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041" y="1885958"/>
            <a:ext cx="5611086" cy="10812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17" y="2579648"/>
            <a:ext cx="7536746" cy="67612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028" y="1123892"/>
            <a:ext cx="4412363" cy="762066"/>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307" y="3397283"/>
            <a:ext cx="4655820" cy="899160"/>
          </a:xfrm>
          <a:prstGeom prst="rect">
            <a:avLst/>
          </a:prstGeom>
        </p:spPr>
      </p:pic>
    </p:spTree>
    <p:extLst>
      <p:ext uri="{BB962C8B-B14F-4D97-AF65-F5344CB8AC3E}">
        <p14:creationId xmlns:p14="http://schemas.microsoft.com/office/powerpoint/2010/main" val="34401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68239"/>
            <a:ext cx="8980227" cy="943113"/>
          </a:xfrm>
        </p:spPr>
        <p:txBody>
          <a:bodyPr>
            <a:noAutofit/>
          </a:bodyPr>
          <a:lstStyle/>
          <a:p>
            <a:r>
              <a:rPr lang="en-US" sz="3600" dirty="0" smtClean="0">
                <a:solidFill>
                  <a:srgbClr val="FFC000"/>
                </a:solidFill>
              </a:rPr>
              <a:t>Proactive Education, Training Outreach</a:t>
            </a:r>
            <a:endParaRPr lang="en-US" sz="36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27</a:t>
            </a:fld>
            <a:endParaRPr lang="en-US"/>
          </a:p>
        </p:txBody>
      </p:sp>
      <p:pic>
        <p:nvPicPr>
          <p:cNvPr id="7"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7414" y="1324269"/>
            <a:ext cx="5422628" cy="1409883"/>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257" y="2959716"/>
            <a:ext cx="4144371" cy="3108278"/>
          </a:xfrm>
          <a:prstGeom prst="rect">
            <a:avLst/>
          </a:prstGeom>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13" y="2959716"/>
            <a:ext cx="4180616" cy="2450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852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1" y="0"/>
            <a:ext cx="8748214" cy="943113"/>
          </a:xfrm>
        </p:spPr>
        <p:txBody>
          <a:bodyPr>
            <a:normAutofit/>
          </a:bodyPr>
          <a:lstStyle/>
          <a:p>
            <a:pPr algn="ctr"/>
            <a:r>
              <a:rPr lang="en-US" sz="4000" dirty="0" smtClean="0">
                <a:solidFill>
                  <a:srgbClr val="FFC000"/>
                </a:solidFill>
              </a:rPr>
              <a:t>Grain Handling Safety Seminars</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28</a:t>
            </a:fld>
            <a:endParaRPr lang="en-US"/>
          </a:p>
        </p:txBody>
      </p:sp>
      <p:sp>
        <p:nvSpPr>
          <p:cNvPr id="6" name="TextBox 5"/>
          <p:cNvSpPr txBox="1"/>
          <p:nvPr/>
        </p:nvSpPr>
        <p:spPr>
          <a:xfrm>
            <a:off x="3848100" y="1642968"/>
            <a:ext cx="4751614" cy="4801314"/>
          </a:xfrm>
          <a:prstGeom prst="rect">
            <a:avLst/>
          </a:prstGeom>
          <a:noFill/>
        </p:spPr>
        <p:txBody>
          <a:bodyPr wrap="square" rtlCol="0">
            <a:spAutoFit/>
          </a:bodyPr>
          <a:lstStyle/>
          <a:p>
            <a:pPr fontAlgn="base"/>
            <a:r>
              <a:rPr lang="en-US" b="1" dirty="0"/>
              <a:t>Rocky Mountain Agribusiness Association (RMAA) –</a:t>
            </a:r>
            <a:r>
              <a:rPr lang="en-US" dirty="0"/>
              <a:t> Jan. 11 in Denver</a:t>
            </a:r>
          </a:p>
          <a:p>
            <a:endParaRPr lang="en-US" dirty="0" smtClean="0"/>
          </a:p>
          <a:p>
            <a:pPr fontAlgn="base"/>
            <a:r>
              <a:rPr lang="en-US" b="1" dirty="0"/>
              <a:t>Nebraska Grain and Feed Association –</a:t>
            </a:r>
            <a:r>
              <a:rPr lang="en-US" dirty="0"/>
              <a:t> Jan. 13 in Grand Island</a:t>
            </a:r>
          </a:p>
          <a:p>
            <a:pPr fontAlgn="base"/>
            <a:r>
              <a:rPr lang="en-US" dirty="0"/>
              <a:t/>
            </a:r>
            <a:br>
              <a:rPr lang="en-US" dirty="0"/>
            </a:br>
            <a:r>
              <a:rPr lang="en-US" b="1" dirty="0"/>
              <a:t>Montana Grain Elevator Association –</a:t>
            </a:r>
            <a:r>
              <a:rPr lang="en-US" dirty="0"/>
              <a:t> Jan. 26 in Great Falls</a:t>
            </a:r>
          </a:p>
          <a:p>
            <a:pPr fontAlgn="base"/>
            <a:r>
              <a:rPr lang="en-US" dirty="0"/>
              <a:t/>
            </a:r>
            <a:br>
              <a:rPr lang="en-US" dirty="0"/>
            </a:br>
            <a:r>
              <a:rPr lang="en-US" b="1" dirty="0"/>
              <a:t>Oklahoma Grain and Feed Association/Texas Grain and Feed Association–</a:t>
            </a:r>
            <a:r>
              <a:rPr lang="en-US" dirty="0"/>
              <a:t>Feb. 24 in OKC</a:t>
            </a:r>
          </a:p>
          <a:p>
            <a:pPr fontAlgn="base"/>
            <a:r>
              <a:rPr lang="en-US" dirty="0"/>
              <a:t/>
            </a:r>
            <a:br>
              <a:rPr lang="en-US" dirty="0"/>
            </a:br>
            <a:r>
              <a:rPr lang="en-US" b="1" dirty="0"/>
              <a:t>Ohio Agribusiness Association and Agribusiness Council of Indiana –</a:t>
            </a:r>
            <a:r>
              <a:rPr lang="en-US" dirty="0"/>
              <a:t> March 8 in Columbus</a:t>
            </a:r>
          </a:p>
          <a:p>
            <a:r>
              <a:rPr lang="en-US" dirty="0"/>
              <a:t/>
            </a:r>
            <a:br>
              <a:rPr lang="en-US" dirty="0"/>
            </a:br>
            <a:r>
              <a:rPr lang="en-US" dirty="0"/>
              <a:t/>
            </a:r>
            <a:br>
              <a:rPr lang="en-US" dirty="0"/>
            </a:br>
            <a:endParaRPr lang="en-US" dirty="0"/>
          </a:p>
        </p:txBody>
      </p:sp>
      <p:sp>
        <p:nvSpPr>
          <p:cNvPr id="7" name="TextBox 6"/>
          <p:cNvSpPr txBox="1"/>
          <p:nvPr/>
        </p:nvSpPr>
        <p:spPr>
          <a:xfrm>
            <a:off x="827314" y="2699021"/>
            <a:ext cx="2630286" cy="2031325"/>
          </a:xfrm>
          <a:prstGeom prst="rect">
            <a:avLst/>
          </a:prstGeom>
          <a:noFill/>
        </p:spPr>
        <p:txBody>
          <a:bodyPr wrap="square" rtlCol="0">
            <a:spAutoFit/>
          </a:bodyPr>
          <a:lstStyle/>
          <a:p>
            <a:endParaRPr lang="en-US" dirty="0"/>
          </a:p>
          <a:p>
            <a:r>
              <a:rPr lang="en-US" sz="3600" b="1" dirty="0" smtClean="0">
                <a:solidFill>
                  <a:srgbClr val="E7832F"/>
                </a:solidFill>
              </a:rPr>
              <a:t>Regional Safety Seminars</a:t>
            </a:r>
            <a:endParaRPr lang="en-US" sz="3600" b="1" dirty="0">
              <a:solidFill>
                <a:srgbClr val="E7832F"/>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63" y="1468796"/>
            <a:ext cx="2743438" cy="1036410"/>
          </a:xfrm>
          <a:prstGeom prst="rect">
            <a:avLst/>
          </a:prstGeom>
        </p:spPr>
      </p:pic>
    </p:spTree>
    <p:extLst>
      <p:ext uri="{BB962C8B-B14F-4D97-AF65-F5344CB8AC3E}">
        <p14:creationId xmlns:p14="http://schemas.microsoft.com/office/powerpoint/2010/main" val="422565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64" y="0"/>
            <a:ext cx="8792830" cy="943113"/>
          </a:xfrm>
        </p:spPr>
        <p:txBody>
          <a:bodyPr>
            <a:normAutofit/>
          </a:bodyPr>
          <a:lstStyle/>
          <a:p>
            <a:pPr algn="ctr"/>
            <a:r>
              <a:rPr lang="en-US" sz="4000" dirty="0" smtClean="0">
                <a:solidFill>
                  <a:srgbClr val="FFC000"/>
                </a:solidFill>
              </a:rPr>
              <a:t>Recruiting New Staff</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29</a:t>
            </a:fld>
            <a:endParaRPr lang="en-US"/>
          </a:p>
        </p:txBody>
      </p:sp>
      <p:pic>
        <p:nvPicPr>
          <p:cNvPr id="1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663" y="1217418"/>
            <a:ext cx="3496071" cy="4898288"/>
          </a:xfr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034" y="3336472"/>
            <a:ext cx="2804160" cy="2667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330" y="1833154"/>
            <a:ext cx="2796540" cy="2255520"/>
          </a:xfrm>
          <a:prstGeom prst="rect">
            <a:avLst/>
          </a:prstGeom>
        </p:spPr>
      </p:pic>
    </p:spTree>
    <p:extLst>
      <p:ext uri="{BB962C8B-B14F-4D97-AF65-F5344CB8AC3E}">
        <p14:creationId xmlns:p14="http://schemas.microsoft.com/office/powerpoint/2010/main" val="95288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1" y="0"/>
            <a:ext cx="8720918" cy="1091821"/>
          </a:xfrm>
        </p:spPr>
        <p:txBody>
          <a:bodyPr>
            <a:normAutofit/>
          </a:bodyPr>
          <a:lstStyle/>
          <a:p>
            <a:pPr algn="ctr"/>
            <a:r>
              <a:rPr lang="en-US" sz="4000" dirty="0" smtClean="0">
                <a:solidFill>
                  <a:srgbClr val="FFC000"/>
                </a:solidFill>
              </a:rPr>
              <a:t>Noble Purpose</a:t>
            </a:r>
            <a:endParaRPr lang="en-US" sz="4000" dirty="0">
              <a:solidFill>
                <a:srgbClr val="FFC000"/>
              </a:solidFill>
            </a:endParaRPr>
          </a:p>
        </p:txBody>
      </p:sp>
      <p:sp>
        <p:nvSpPr>
          <p:cNvPr id="3" name="Content Placeholder 2"/>
          <p:cNvSpPr>
            <a:spLocks noGrp="1"/>
          </p:cNvSpPr>
          <p:nvPr>
            <p:ph idx="1"/>
          </p:nvPr>
        </p:nvSpPr>
        <p:spPr/>
        <p:txBody>
          <a:bodyPr>
            <a:normAutofit/>
          </a:bodyPr>
          <a:lstStyle/>
          <a:p>
            <a:r>
              <a:rPr lang="en-US" b="1" dirty="0">
                <a:latin typeface="+mj-lt"/>
              </a:rPr>
              <a:t>S</a:t>
            </a:r>
            <a:r>
              <a:rPr lang="en-US" b="1" dirty="0" smtClean="0">
                <a:latin typeface="+mj-lt"/>
              </a:rPr>
              <a:t>afe</a:t>
            </a:r>
            <a:r>
              <a:rPr lang="en-US" b="1" dirty="0">
                <a:latin typeface="+mj-lt"/>
              </a:rPr>
              <a:t>, sustainable and affordable food </a:t>
            </a:r>
            <a:r>
              <a:rPr lang="en-US" b="1" dirty="0" smtClean="0">
                <a:latin typeface="+mj-lt"/>
              </a:rPr>
              <a:t>supply</a:t>
            </a:r>
          </a:p>
          <a:p>
            <a:pPr marL="0" indent="0">
              <a:buNone/>
            </a:pPr>
            <a:endParaRPr lang="en-US" dirty="0">
              <a:latin typeface="+mj-lt"/>
            </a:endParaRPr>
          </a:p>
          <a:p>
            <a:pPr marL="0" indent="0">
              <a:buNone/>
            </a:pPr>
            <a:endParaRPr lang="en-US" dirty="0">
              <a:latin typeface="+mj-lt"/>
            </a:endParaRPr>
          </a:p>
          <a:p>
            <a:pPr marL="0" indent="0">
              <a:buNone/>
            </a:pPr>
            <a:r>
              <a:rPr lang="en-US" dirty="0"/>
              <a:t> </a:t>
            </a:r>
          </a:p>
          <a:p>
            <a:pPr marL="0" indent="0">
              <a:buNone/>
            </a:pPr>
            <a:endParaRPr lang="en-US" dirty="0"/>
          </a:p>
        </p:txBody>
      </p:sp>
      <p:sp>
        <p:nvSpPr>
          <p:cNvPr id="4" name="Slide Number Placeholder 3"/>
          <p:cNvSpPr>
            <a:spLocks noGrp="1"/>
          </p:cNvSpPr>
          <p:nvPr>
            <p:ph type="sldNum" sz="quarter" idx="12"/>
          </p:nvPr>
        </p:nvSpPr>
        <p:spPr/>
        <p:txBody>
          <a:bodyPr/>
          <a:lstStyle/>
          <a:p>
            <a:fld id="{C6AA744D-2B06-4248-B54F-6A7F426D9BD1}" type="slidenum">
              <a:rPr lang="en-US" smtClean="0"/>
              <a:pPr/>
              <a:t>3</a:t>
            </a:fld>
            <a:endParaRPr 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07" y="1912936"/>
            <a:ext cx="2693987"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 -Family-at-Meat-Counter-Close-Family-of-3-at-the-Meat-Cooler-0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475" y="2033515"/>
            <a:ext cx="5336274" cy="409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9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35" y="0"/>
            <a:ext cx="8774644" cy="943113"/>
          </a:xfrm>
        </p:spPr>
        <p:txBody>
          <a:bodyPr>
            <a:normAutofit fontScale="90000"/>
          </a:bodyPr>
          <a:lstStyle/>
          <a:p>
            <a:pPr algn="ctr"/>
            <a:r>
              <a:rPr lang="en-US" sz="4000" dirty="0" smtClean="0">
                <a:solidFill>
                  <a:srgbClr val="FFC000"/>
                </a:solidFill>
              </a:rPr>
              <a:t>Inherent Strength – Broad Grass Roots </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30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2857" y="3295651"/>
            <a:ext cx="4200686" cy="277857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34" y="3295651"/>
            <a:ext cx="3730171" cy="2797628"/>
          </a:xfrm>
          <a:prstGeom prst="rect">
            <a:avLst/>
          </a:prstGeom>
        </p:spPr>
      </p:pic>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94614" y="1380741"/>
            <a:ext cx="6716486" cy="2309232"/>
          </a:xfrm>
        </p:spPr>
      </p:pic>
    </p:spTree>
    <p:extLst>
      <p:ext uri="{BB962C8B-B14F-4D97-AF65-F5344CB8AC3E}">
        <p14:creationId xmlns:p14="http://schemas.microsoft.com/office/powerpoint/2010/main" val="70475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0"/>
            <a:ext cx="8757151" cy="943113"/>
          </a:xfrm>
        </p:spPr>
        <p:txBody>
          <a:bodyPr>
            <a:normAutofit/>
          </a:bodyPr>
          <a:lstStyle/>
          <a:p>
            <a:pPr algn="ctr"/>
            <a:r>
              <a:rPr lang="en-US" sz="4000" dirty="0" smtClean="0">
                <a:solidFill>
                  <a:srgbClr val="FFC000"/>
                </a:solidFill>
              </a:rPr>
              <a:t>Inclusiveness of NGFA</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31</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816" y="1088052"/>
            <a:ext cx="6926580" cy="150114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087" y="3004917"/>
            <a:ext cx="4100284" cy="3075213"/>
          </a:xfrm>
          <a:prstGeom prst="rect">
            <a:avLst/>
          </a:prstGeom>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1401" y="4762500"/>
            <a:ext cx="1313553" cy="1313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401" y="3229024"/>
            <a:ext cx="1235443" cy="1235443"/>
          </a:xfrm>
          <a:prstGeom prst="rect">
            <a:avLst/>
          </a:prstGeom>
        </p:spPr>
      </p:pic>
      <p:pic>
        <p:nvPicPr>
          <p:cNvPr id="3076" name="Picture 4" descr="http://www.grainelevatorphotos.com/photos/kansas/KS_2014/NeoshoValley_KS_d1402270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371" y="2589192"/>
            <a:ext cx="2874966" cy="37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23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306" y="0"/>
            <a:ext cx="8529033" cy="943113"/>
          </a:xfrm>
        </p:spPr>
        <p:txBody>
          <a:bodyPr>
            <a:normAutofit/>
          </a:bodyPr>
          <a:lstStyle/>
          <a:p>
            <a:pPr algn="ctr"/>
            <a:r>
              <a:rPr lang="en-US" sz="4000" dirty="0" smtClean="0">
                <a:solidFill>
                  <a:srgbClr val="FFC000"/>
                </a:solidFill>
              </a:rPr>
              <a:t>Reflections</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32</a:t>
            </a:fld>
            <a:endParaRPr lang="en-US"/>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335" y="1125310"/>
            <a:ext cx="7688036" cy="384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07" y="4127727"/>
            <a:ext cx="4800046" cy="206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17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0"/>
            <a:ext cx="8789157" cy="943113"/>
          </a:xfrm>
        </p:spPr>
        <p:txBody>
          <a:bodyPr>
            <a:normAutofit/>
          </a:bodyPr>
          <a:lstStyle/>
          <a:p>
            <a:pPr algn="ctr"/>
            <a:r>
              <a:rPr lang="en-US" sz="4000" dirty="0" smtClean="0">
                <a:solidFill>
                  <a:srgbClr val="FFC000"/>
                </a:solidFill>
              </a:rPr>
              <a:t>Integrity of Utmost Importance!</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33</a:t>
            </a:fld>
            <a:endParaRPr lang="en-US"/>
          </a:p>
        </p:txBody>
      </p:sp>
      <p:pic>
        <p:nvPicPr>
          <p:cNvPr id="24578" name="Picture 2" descr="https://sowegalive.com/wp-content/uploads/2015/05/West_Point_cad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517" y="1367656"/>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9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 y="0"/>
            <a:ext cx="8611737" cy="943113"/>
          </a:xfrm>
        </p:spPr>
        <p:txBody>
          <a:bodyPr>
            <a:normAutofit/>
          </a:bodyPr>
          <a:lstStyle/>
          <a:p>
            <a:pPr algn="ctr"/>
            <a:r>
              <a:rPr lang="en-US" sz="4000" dirty="0" smtClean="0">
                <a:solidFill>
                  <a:srgbClr val="FFC000"/>
                </a:solidFill>
              </a:rPr>
              <a:t>Institutions Under Attack</a:t>
            </a:r>
            <a:endParaRPr lang="en-US" sz="4000" dirty="0">
              <a:solidFill>
                <a:srgbClr val="FFC000"/>
              </a:solidFill>
            </a:endParaRPr>
          </a:p>
        </p:txBody>
      </p:sp>
      <p:sp>
        <p:nvSpPr>
          <p:cNvPr id="3" name="Content Placeholder 2"/>
          <p:cNvSpPr>
            <a:spLocks noGrp="1"/>
          </p:cNvSpPr>
          <p:nvPr>
            <p:ph idx="1"/>
          </p:nvPr>
        </p:nvSpPr>
        <p:spPr/>
        <p:txBody>
          <a:bodyPr/>
          <a:lstStyle/>
          <a:p>
            <a:pPr marL="0" indent="0">
              <a:buNone/>
            </a:pPr>
            <a:r>
              <a:rPr lang="en-US" sz="6600" b="1" dirty="0" smtClean="0">
                <a:solidFill>
                  <a:srgbClr val="E7832F"/>
                </a:solidFill>
                <a:latin typeface="Zapf Humanist 601"/>
              </a:rPr>
              <a:t>Make</a:t>
            </a:r>
            <a:r>
              <a:rPr lang="en-US" sz="6600" b="1" dirty="0" smtClean="0">
                <a:latin typeface="Zapf Humanist 601"/>
              </a:rPr>
              <a:t> </a:t>
            </a:r>
            <a:r>
              <a:rPr lang="en-US" sz="6600" b="1" dirty="0" smtClean="0">
                <a:solidFill>
                  <a:srgbClr val="004382"/>
                </a:solidFill>
                <a:latin typeface="Zapf Humanist 601"/>
              </a:rPr>
              <a:t>a </a:t>
            </a:r>
            <a:r>
              <a:rPr lang="en-US" sz="6600" b="1" dirty="0">
                <a:solidFill>
                  <a:srgbClr val="004382"/>
                </a:solidFill>
                <a:latin typeface="Zapf Humanist 601"/>
              </a:rPr>
              <a:t>difference </a:t>
            </a:r>
            <a:endParaRPr lang="en-US" sz="6600" b="1" dirty="0" smtClean="0">
              <a:solidFill>
                <a:srgbClr val="004382"/>
              </a:solidFill>
              <a:latin typeface="Zapf Humanist 601"/>
            </a:endParaRPr>
          </a:p>
          <a:p>
            <a:pPr marL="0" indent="0">
              <a:buNone/>
            </a:pPr>
            <a:r>
              <a:rPr lang="en-US" dirty="0" smtClean="0">
                <a:latin typeface="Eras Bold ITC" panose="020B0907030504020204" pitchFamily="34" charset="0"/>
              </a:rPr>
              <a:t>by </a:t>
            </a:r>
            <a:r>
              <a:rPr lang="en-US" dirty="0">
                <a:latin typeface="Eras Bold ITC" panose="020B0907030504020204" pitchFamily="34" charset="0"/>
              </a:rPr>
              <a:t>pushing back </a:t>
            </a:r>
            <a:endParaRPr lang="en-US" dirty="0" smtClean="0">
              <a:latin typeface="Eras Bold ITC" panose="020B0907030504020204" pitchFamily="34" charset="0"/>
            </a:endParaRPr>
          </a:p>
          <a:p>
            <a:pPr marL="0" indent="0">
              <a:buNone/>
            </a:pPr>
            <a:r>
              <a:rPr lang="en-US" dirty="0"/>
              <a:t>	</a:t>
            </a:r>
            <a:r>
              <a:rPr lang="en-US" dirty="0" smtClean="0"/>
              <a:t>		      </a:t>
            </a:r>
            <a:r>
              <a:rPr lang="en-US" sz="4000" dirty="0" smtClean="0">
                <a:solidFill>
                  <a:srgbClr val="FF0000"/>
                </a:solidFill>
                <a:latin typeface="Bodoni MT Black" panose="02070A03080606020203" pitchFamily="18" charset="0"/>
              </a:rPr>
              <a:t>strongly</a:t>
            </a:r>
            <a:r>
              <a:rPr lang="en-US" sz="4000" dirty="0" smtClean="0"/>
              <a:t> </a:t>
            </a:r>
          </a:p>
          <a:p>
            <a:pPr marL="0" indent="0">
              <a:buNone/>
            </a:pPr>
            <a:r>
              <a:rPr lang="en-US" dirty="0" smtClean="0"/>
              <a:t>when the </a:t>
            </a:r>
            <a:r>
              <a:rPr lang="en-US" dirty="0">
                <a:latin typeface="Arial Black" panose="020B0A04020102020204" pitchFamily="34" charset="0"/>
              </a:rPr>
              <a:t>principles we cherish </a:t>
            </a:r>
            <a:endParaRPr lang="en-US" dirty="0" smtClean="0">
              <a:latin typeface="Arial Black" panose="020B0A04020102020204" pitchFamily="34" charset="0"/>
            </a:endParaRPr>
          </a:p>
          <a:p>
            <a:pPr marL="0" indent="0">
              <a:buNone/>
            </a:pPr>
            <a:r>
              <a:rPr lang="en-US" dirty="0"/>
              <a:t>	</a:t>
            </a:r>
            <a:r>
              <a:rPr lang="en-US" dirty="0" smtClean="0"/>
              <a:t>			are </a:t>
            </a:r>
            <a:r>
              <a:rPr lang="en-US" dirty="0"/>
              <a:t>attacked and denigrated. </a:t>
            </a:r>
          </a:p>
        </p:txBody>
      </p:sp>
      <p:sp>
        <p:nvSpPr>
          <p:cNvPr id="4" name="Slide Number Placeholder 3"/>
          <p:cNvSpPr>
            <a:spLocks noGrp="1"/>
          </p:cNvSpPr>
          <p:nvPr>
            <p:ph type="sldNum" sz="quarter" idx="12"/>
          </p:nvPr>
        </p:nvSpPr>
        <p:spPr/>
        <p:txBody>
          <a:bodyPr/>
          <a:lstStyle/>
          <a:p>
            <a:fld id="{C6AA744D-2B06-4248-B54F-6A7F426D9BD1}" type="slidenum">
              <a:rPr lang="en-US" smtClean="0"/>
              <a:pPr/>
              <a:t>34</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992" y="2867997"/>
            <a:ext cx="949782" cy="69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1386" y="4966923"/>
            <a:ext cx="2743438" cy="1036410"/>
          </a:xfrm>
          <a:prstGeom prst="rect">
            <a:avLst/>
          </a:prstGeom>
        </p:spPr>
      </p:pic>
    </p:spTree>
    <p:extLst>
      <p:ext uri="{BB962C8B-B14F-4D97-AF65-F5344CB8AC3E}">
        <p14:creationId xmlns:p14="http://schemas.microsoft.com/office/powerpoint/2010/main" val="424103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69" y="0"/>
            <a:ext cx="8577945" cy="943113"/>
          </a:xfrm>
        </p:spPr>
        <p:txBody>
          <a:bodyPr>
            <a:normAutofit/>
          </a:bodyPr>
          <a:lstStyle/>
          <a:p>
            <a:pPr algn="ctr"/>
            <a:r>
              <a:rPr lang="en-US" sz="4000" dirty="0" smtClean="0">
                <a:solidFill>
                  <a:srgbClr val="FFC000"/>
                </a:solidFill>
              </a:rPr>
              <a:t>President Reagan</a:t>
            </a:r>
            <a:endParaRPr lang="en-US" sz="4000" dirty="0">
              <a:solidFill>
                <a:srgbClr val="FFC000"/>
              </a:solidFill>
            </a:endParaRPr>
          </a:p>
        </p:txBody>
      </p:sp>
      <p:sp>
        <p:nvSpPr>
          <p:cNvPr id="3" name="Content Placeholder 2"/>
          <p:cNvSpPr>
            <a:spLocks noGrp="1"/>
          </p:cNvSpPr>
          <p:nvPr>
            <p:ph idx="1"/>
          </p:nvPr>
        </p:nvSpPr>
        <p:spPr>
          <a:xfrm>
            <a:off x="326569" y="1241945"/>
            <a:ext cx="5573487" cy="4734311"/>
          </a:xfrm>
        </p:spPr>
        <p:txBody>
          <a:bodyPr>
            <a:noAutofit/>
          </a:bodyPr>
          <a:lstStyle/>
          <a:p>
            <a:pPr marL="0" indent="0">
              <a:buNone/>
            </a:pPr>
            <a:r>
              <a:rPr lang="en-US" sz="3600" dirty="0" smtClean="0"/>
              <a:t>“There are no such things as limits to growth, because there </a:t>
            </a:r>
            <a:r>
              <a:rPr lang="en-US" sz="3600" b="1" dirty="0" smtClean="0"/>
              <a:t>are no limits </a:t>
            </a:r>
            <a:r>
              <a:rPr lang="en-US" sz="3600" dirty="0" smtClean="0"/>
              <a:t>to the </a:t>
            </a:r>
            <a:r>
              <a:rPr lang="en-US" sz="3600" b="1" dirty="0" smtClean="0"/>
              <a:t>human capacity </a:t>
            </a:r>
            <a:r>
              <a:rPr lang="en-US" sz="3600" dirty="0" smtClean="0"/>
              <a:t>for </a:t>
            </a:r>
          </a:p>
          <a:p>
            <a:pPr marL="0" indent="0">
              <a:buNone/>
            </a:pPr>
            <a:r>
              <a:rPr lang="en-US" sz="3600" dirty="0" smtClean="0"/>
              <a:t>intelligence, </a:t>
            </a:r>
          </a:p>
          <a:p>
            <a:pPr marL="0" indent="0">
              <a:buNone/>
            </a:pPr>
            <a:r>
              <a:rPr lang="en-US" sz="3600" dirty="0" smtClean="0"/>
              <a:t>imagination </a:t>
            </a:r>
          </a:p>
          <a:p>
            <a:pPr marL="0" indent="0">
              <a:buNone/>
            </a:pPr>
            <a:r>
              <a:rPr lang="en-US" sz="3600" dirty="0" smtClean="0"/>
              <a:t>and wonder.”</a:t>
            </a:r>
            <a:endParaRPr lang="en-US" sz="3600" dirty="0"/>
          </a:p>
        </p:txBody>
      </p:sp>
      <p:sp>
        <p:nvSpPr>
          <p:cNvPr id="4" name="Slide Number Placeholder 3"/>
          <p:cNvSpPr>
            <a:spLocks noGrp="1"/>
          </p:cNvSpPr>
          <p:nvPr>
            <p:ph type="sldNum" sz="quarter" idx="12"/>
          </p:nvPr>
        </p:nvSpPr>
        <p:spPr/>
        <p:txBody>
          <a:bodyPr/>
          <a:lstStyle/>
          <a:p>
            <a:fld id="{C6AA744D-2B06-4248-B54F-6A7F426D9BD1}" type="slidenum">
              <a:rPr lang="en-US" smtClean="0"/>
              <a:pPr/>
              <a:t>35</a:t>
            </a:fld>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531" y="3058432"/>
            <a:ext cx="3983984" cy="310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1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FFC000"/>
                </a:solidFill>
              </a:rPr>
              <a:t>Thank You </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36</a:t>
            </a:fld>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7314" y="1579755"/>
            <a:ext cx="4189673" cy="4189673"/>
          </a:xfrm>
        </p:spPr>
      </p:pic>
      <p:sp>
        <p:nvSpPr>
          <p:cNvPr id="9" name="TextBox 8"/>
          <p:cNvSpPr txBox="1"/>
          <p:nvPr/>
        </p:nvSpPr>
        <p:spPr>
          <a:xfrm>
            <a:off x="544284" y="1785255"/>
            <a:ext cx="4299858" cy="1538883"/>
          </a:xfrm>
          <a:prstGeom prst="rect">
            <a:avLst/>
          </a:prstGeom>
          <a:noFill/>
        </p:spPr>
        <p:txBody>
          <a:bodyPr wrap="square" rtlCol="0">
            <a:spAutoFit/>
          </a:bodyPr>
          <a:lstStyle/>
          <a:p>
            <a:r>
              <a:rPr lang="en-US" sz="5400" b="1" dirty="0" smtClean="0">
                <a:solidFill>
                  <a:srgbClr val="E7832F"/>
                </a:solidFill>
                <a:latin typeface="Times New Roman" panose="02020603050405020304" pitchFamily="18" charset="0"/>
                <a:cs typeface="Times New Roman" panose="02020603050405020304" pitchFamily="18" charset="0"/>
              </a:rPr>
              <a:t>NGFA</a:t>
            </a:r>
          </a:p>
          <a:p>
            <a:r>
              <a:rPr lang="en-US" sz="4000" b="1" dirty="0" smtClean="0">
                <a:solidFill>
                  <a:schemeClr val="bg1">
                    <a:lumMod val="50000"/>
                  </a:schemeClr>
                </a:solidFill>
                <a:latin typeface="Times New Roman" panose="02020603050405020304" pitchFamily="18" charset="0"/>
                <a:cs typeface="Times New Roman" panose="02020603050405020304" pitchFamily="18" charset="0"/>
              </a:rPr>
              <a:t>Difference Makers</a:t>
            </a:r>
            <a:endParaRPr lang="en-US" sz="4000" b="1"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090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73" y="0"/>
            <a:ext cx="8789157" cy="1064525"/>
          </a:xfrm>
        </p:spPr>
        <p:txBody>
          <a:bodyPr>
            <a:normAutofit/>
          </a:bodyPr>
          <a:lstStyle/>
          <a:p>
            <a:pPr algn="ctr"/>
            <a:r>
              <a:rPr lang="en-US" sz="4000" dirty="0" smtClean="0">
                <a:solidFill>
                  <a:srgbClr val="FFC000"/>
                </a:solidFill>
              </a:rPr>
              <a:t>Industry </a:t>
            </a:r>
            <a:r>
              <a:rPr lang="en-US" sz="4000" dirty="0">
                <a:solidFill>
                  <a:srgbClr val="FFC000"/>
                </a:solidFill>
              </a:rPr>
              <a:t>Principles</a:t>
            </a:r>
          </a:p>
        </p:txBody>
      </p:sp>
      <p:sp>
        <p:nvSpPr>
          <p:cNvPr id="3" name="Content Placeholder 2"/>
          <p:cNvSpPr>
            <a:spLocks noGrp="1"/>
          </p:cNvSpPr>
          <p:nvPr>
            <p:ph idx="1"/>
          </p:nvPr>
        </p:nvSpPr>
        <p:spPr/>
        <p:txBody>
          <a:bodyPr/>
          <a:lstStyle/>
          <a:p>
            <a:r>
              <a:rPr lang="en-US" b="1" dirty="0" smtClean="0"/>
              <a:t>Integrity</a:t>
            </a:r>
          </a:p>
          <a:p>
            <a:r>
              <a:rPr lang="en-US" b="1" dirty="0" smtClean="0"/>
              <a:t>Trust</a:t>
            </a:r>
          </a:p>
          <a:p>
            <a:r>
              <a:rPr lang="en-US" b="1" dirty="0" smtClean="0"/>
              <a:t>Ethical Business Conduct</a:t>
            </a: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C6AA744D-2B06-4248-B54F-6A7F426D9BD1}" type="slidenum">
              <a:rPr lang="en-US" smtClean="0"/>
              <a:pPr/>
              <a:t>4</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189" y="2958226"/>
            <a:ext cx="6421210" cy="316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32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1" y="0"/>
            <a:ext cx="8720918" cy="943113"/>
          </a:xfrm>
        </p:spPr>
        <p:txBody>
          <a:bodyPr>
            <a:normAutofit/>
          </a:bodyPr>
          <a:lstStyle/>
          <a:p>
            <a:pPr algn="ctr"/>
            <a:r>
              <a:rPr lang="en-US" altLang="en-US" sz="4000" dirty="0">
                <a:solidFill>
                  <a:srgbClr val="FFC000"/>
                </a:solidFill>
                <a:latin typeface="Arial" charset="0"/>
                <a:cs typeface="Arial" charset="0"/>
              </a:rPr>
              <a:t>Bedrock Principles</a:t>
            </a:r>
            <a:endParaRPr lang="en-US" sz="4000" dirty="0"/>
          </a:p>
        </p:txBody>
      </p:sp>
      <p:sp>
        <p:nvSpPr>
          <p:cNvPr id="3" name="Content Placeholder 2"/>
          <p:cNvSpPr>
            <a:spLocks noGrp="1"/>
          </p:cNvSpPr>
          <p:nvPr>
            <p:ph idx="1"/>
          </p:nvPr>
        </p:nvSpPr>
        <p:spPr/>
        <p:txBody>
          <a:bodyPr/>
          <a:lstStyle/>
          <a:p>
            <a:r>
              <a:rPr lang="en-US" dirty="0" smtClean="0"/>
              <a:t>Free markets</a:t>
            </a:r>
          </a:p>
          <a:p>
            <a:r>
              <a:rPr lang="en-US" dirty="0" smtClean="0"/>
              <a:t>Free-enterprise</a:t>
            </a:r>
          </a:p>
          <a:p>
            <a:r>
              <a:rPr lang="en-US" dirty="0"/>
              <a:t>C</a:t>
            </a:r>
            <a:r>
              <a:rPr lang="en-US" dirty="0" smtClean="0"/>
              <a:t>ompetition</a:t>
            </a:r>
            <a:endParaRPr lang="en-US" dirty="0"/>
          </a:p>
          <a:p>
            <a:endParaRPr lang="en-US" dirty="0"/>
          </a:p>
        </p:txBody>
      </p:sp>
      <p:sp>
        <p:nvSpPr>
          <p:cNvPr id="4" name="Slide Number Placeholder 3"/>
          <p:cNvSpPr>
            <a:spLocks noGrp="1"/>
          </p:cNvSpPr>
          <p:nvPr>
            <p:ph type="sldNum" sz="quarter" idx="12"/>
          </p:nvPr>
        </p:nvSpPr>
        <p:spPr/>
        <p:txBody>
          <a:bodyPr/>
          <a:lstStyle/>
          <a:p>
            <a:fld id="{C6AA744D-2B06-4248-B54F-6A7F426D9BD1}" type="slidenum">
              <a:rPr lang="en-US" smtClean="0"/>
              <a:pPr/>
              <a:t>5</a:t>
            </a:fld>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514" y="1207184"/>
            <a:ext cx="3029802" cy="251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3875087"/>
            <a:ext cx="398780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0509"/>
            <a:ext cx="4627228" cy="260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507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29" y="0"/>
            <a:ext cx="8857397" cy="943113"/>
          </a:xfrm>
        </p:spPr>
        <p:txBody>
          <a:bodyPr>
            <a:normAutofit/>
          </a:bodyPr>
          <a:lstStyle/>
          <a:p>
            <a:pPr algn="ctr"/>
            <a:r>
              <a:rPr lang="en-US" sz="4000" smtClean="0">
                <a:solidFill>
                  <a:srgbClr val="FFC000"/>
                </a:solidFill>
              </a:rPr>
              <a:t>Who’s </a:t>
            </a:r>
            <a:r>
              <a:rPr lang="en-US" sz="4000" dirty="0" smtClean="0">
                <a:solidFill>
                  <a:srgbClr val="FFC000"/>
                </a:solidFill>
              </a:rPr>
              <a:t>Out of Step?</a:t>
            </a:r>
            <a:endParaRPr lang="en-US" sz="4000" dirty="0">
              <a:solidFill>
                <a:srgbClr val="FFC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829" y="1392072"/>
            <a:ext cx="4602677" cy="2770495"/>
          </a:xfrm>
        </p:spPr>
      </p:pic>
      <p:sp>
        <p:nvSpPr>
          <p:cNvPr id="4" name="Slide Number Placeholder 3"/>
          <p:cNvSpPr>
            <a:spLocks noGrp="1"/>
          </p:cNvSpPr>
          <p:nvPr>
            <p:ph type="sldNum" sz="quarter" idx="12"/>
          </p:nvPr>
        </p:nvSpPr>
        <p:spPr/>
        <p:txBody>
          <a:bodyPr/>
          <a:lstStyle/>
          <a:p>
            <a:fld id="{C6AA744D-2B06-4248-B54F-6A7F426D9BD1}" type="slidenum">
              <a:rPr lang="en-US" smtClean="0"/>
              <a:pPr/>
              <a:t>6</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507" y="3105661"/>
            <a:ext cx="4336606" cy="3022183"/>
          </a:xfrm>
          <a:prstGeom prst="rect">
            <a:avLst/>
          </a:prstGeom>
        </p:spPr>
      </p:pic>
    </p:spTree>
    <p:extLst>
      <p:ext uri="{BB962C8B-B14F-4D97-AF65-F5344CB8AC3E}">
        <p14:creationId xmlns:p14="http://schemas.microsoft.com/office/powerpoint/2010/main" val="218670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 y="0"/>
            <a:ext cx="8789158" cy="1095876"/>
          </a:xfrm>
        </p:spPr>
        <p:txBody>
          <a:bodyPr>
            <a:normAutofit/>
          </a:bodyPr>
          <a:lstStyle/>
          <a:p>
            <a:pPr algn="ctr"/>
            <a:r>
              <a:rPr lang="en-US" sz="4000" dirty="0" smtClean="0">
                <a:solidFill>
                  <a:srgbClr val="FFC000"/>
                </a:solidFill>
              </a:rPr>
              <a:t>NGFA Trade Rules and Arbitration</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7</a:t>
            </a:fld>
            <a:endParaRPr lang="en-US"/>
          </a:p>
        </p:txBody>
      </p:sp>
      <p:sp>
        <p:nvSpPr>
          <p:cNvPr id="6" name="TextBox 5"/>
          <p:cNvSpPr txBox="1"/>
          <p:nvPr/>
        </p:nvSpPr>
        <p:spPr>
          <a:xfrm>
            <a:off x="849087" y="3983443"/>
            <a:ext cx="4060370" cy="1815882"/>
          </a:xfrm>
          <a:prstGeom prst="rect">
            <a:avLst/>
          </a:prstGeom>
          <a:noFill/>
        </p:spPr>
        <p:txBody>
          <a:bodyPr wrap="square" rtlCol="0">
            <a:spAutoFit/>
          </a:bodyPr>
          <a:lstStyle/>
          <a:p>
            <a:r>
              <a:rPr lang="en-US" sz="2800" i="1" dirty="0" smtClean="0"/>
              <a:t>One </a:t>
            </a:r>
            <a:r>
              <a:rPr lang="en-US" sz="2800" i="1" dirty="0"/>
              <a:t>of the NGFA’s most-valued, most-used and most-respected membership services. </a:t>
            </a: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764" y="1095876"/>
            <a:ext cx="4401693" cy="2767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592" y="1434192"/>
            <a:ext cx="3587294" cy="413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08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60" y="0"/>
            <a:ext cx="8789158" cy="1095876"/>
          </a:xfrm>
        </p:spPr>
        <p:txBody>
          <a:bodyPr>
            <a:normAutofit/>
          </a:bodyPr>
          <a:lstStyle/>
          <a:p>
            <a:pPr algn="ctr"/>
            <a:r>
              <a:rPr lang="en-US" sz="4000" dirty="0" smtClean="0">
                <a:solidFill>
                  <a:srgbClr val="FFC000"/>
                </a:solidFill>
              </a:rPr>
              <a:t>NGFA Trade Rules and Arbitration</a:t>
            </a:r>
            <a:endParaRPr lang="en-US" sz="4000" dirty="0">
              <a:solidFill>
                <a:srgbClr val="FFC000"/>
              </a:solidFill>
            </a:endParaRPr>
          </a:p>
        </p:txBody>
      </p:sp>
      <p:sp>
        <p:nvSpPr>
          <p:cNvPr id="4" name="Slide Number Placeholder 3"/>
          <p:cNvSpPr>
            <a:spLocks noGrp="1"/>
          </p:cNvSpPr>
          <p:nvPr>
            <p:ph type="sldNum" sz="quarter" idx="12"/>
          </p:nvPr>
        </p:nvSpPr>
        <p:spPr/>
        <p:txBody>
          <a:bodyPr/>
          <a:lstStyle/>
          <a:p>
            <a:fld id="{C6AA744D-2B06-4248-B54F-6A7F426D9BD1}" type="slidenum">
              <a:rPr lang="en-US" smtClean="0"/>
              <a:pPr/>
              <a:t>8</a:t>
            </a:fld>
            <a:endParaRPr lang="en-US"/>
          </a:p>
        </p:txBody>
      </p:sp>
      <p:pic>
        <p:nvPicPr>
          <p:cNvPr id="8" name="Picture 2"/>
          <p:cNvPicPr>
            <a:picLocks noChangeAspect="1" noChangeArrowheads="1"/>
          </p:cNvPicPr>
          <p:nvPr/>
        </p:nvPicPr>
        <p:blipFill>
          <a:blip r:embed="rId2" cstate="print"/>
          <a:srcRect/>
          <a:stretch>
            <a:fillRect/>
          </a:stretch>
        </p:blipFill>
        <p:spPr bwMode="auto">
          <a:xfrm>
            <a:off x="245660" y="1095876"/>
            <a:ext cx="7083188" cy="4718873"/>
          </a:xfrm>
          <a:prstGeom prst="rect">
            <a:avLst/>
          </a:prstGeom>
          <a:noFill/>
          <a:ln w="19050">
            <a:solidFill>
              <a:schemeClr val="accent2">
                <a:lumMod val="50000"/>
              </a:schemeClr>
            </a:solidFill>
            <a:miter lim="800000"/>
            <a:headEnd/>
            <a:tailEnd/>
          </a:ln>
        </p:spPr>
      </p:pic>
      <p:sp>
        <p:nvSpPr>
          <p:cNvPr id="9" name="Content Placeholder 2"/>
          <p:cNvSpPr>
            <a:spLocks noGrp="1"/>
          </p:cNvSpPr>
          <p:nvPr>
            <p:ph idx="1"/>
          </p:nvPr>
        </p:nvSpPr>
        <p:spPr>
          <a:xfrm>
            <a:off x="2819400" y="5105400"/>
            <a:ext cx="6324600" cy="1066800"/>
          </a:xfrm>
          <a:solidFill>
            <a:schemeClr val="bg1">
              <a:lumMod val="95000"/>
            </a:schemeClr>
          </a:solidFill>
          <a:ln w="19050">
            <a:solidFill>
              <a:schemeClr val="accent2">
                <a:lumMod val="50000"/>
              </a:schemeClr>
            </a:solidFill>
          </a:ln>
        </p:spPr>
        <p:txBody>
          <a:bodyPr>
            <a:normAutofit fontScale="70000" lnSpcReduction="20000"/>
          </a:bodyPr>
          <a:lstStyle/>
          <a:p>
            <a:pPr algn="ctr">
              <a:buNone/>
            </a:pPr>
            <a:endParaRPr lang="en-US" dirty="0" smtClean="0"/>
          </a:p>
          <a:p>
            <a:pPr algn="ctr">
              <a:buNone/>
            </a:pPr>
            <a:r>
              <a:rPr lang="en-US" b="1" dirty="0" smtClean="0">
                <a:latin typeface="Arial" panose="020B0604020202020204" pitchFamily="34" charset="0"/>
                <a:cs typeface="Arial" panose="020B0604020202020204" pitchFamily="34" charset="0"/>
              </a:rPr>
              <a:t>Earl Kintner:</a:t>
            </a:r>
            <a:r>
              <a:rPr lang="en-US" dirty="0" smtClean="0">
                <a:latin typeface="Arial" panose="020B0604020202020204" pitchFamily="34" charset="0"/>
                <a:cs typeface="Arial" panose="020B0604020202020204" pitchFamily="34" charset="0"/>
              </a:rPr>
              <a:t> NGFA’s Trade Rules                                                            and Arbitration System = a “special jewel”</a:t>
            </a:r>
          </a:p>
          <a:p>
            <a:pPr>
              <a:buNone/>
            </a:pPr>
            <a:endParaRPr lang="en-US" dirty="0"/>
          </a:p>
        </p:txBody>
      </p:sp>
    </p:spTree>
    <p:extLst>
      <p:ext uri="{BB962C8B-B14F-4D97-AF65-F5344CB8AC3E}">
        <p14:creationId xmlns:p14="http://schemas.microsoft.com/office/powerpoint/2010/main" val="367015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10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1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0"/>
            <a:ext cx="8893629" cy="943113"/>
          </a:xfrm>
        </p:spPr>
        <p:txBody>
          <a:bodyPr>
            <a:normAutofit/>
          </a:bodyPr>
          <a:lstStyle/>
          <a:p>
            <a:r>
              <a:rPr lang="en-US" sz="4000" dirty="0">
                <a:solidFill>
                  <a:srgbClr val="FFC000"/>
                </a:solidFill>
              </a:rPr>
              <a:t>NGFA Trade Rules and Arbitration</a:t>
            </a:r>
          </a:p>
        </p:txBody>
      </p:sp>
      <p:sp>
        <p:nvSpPr>
          <p:cNvPr id="3" name="Content Placeholder 2"/>
          <p:cNvSpPr>
            <a:spLocks noGrp="1"/>
          </p:cNvSpPr>
          <p:nvPr>
            <p:ph idx="1"/>
          </p:nvPr>
        </p:nvSpPr>
        <p:spPr>
          <a:xfrm>
            <a:off x="250371" y="1164771"/>
            <a:ext cx="8436429" cy="4961392"/>
          </a:xfrm>
        </p:spPr>
        <p:txBody>
          <a:bodyPr>
            <a:normAutofit fontScale="47500" lnSpcReduction="20000"/>
          </a:bodyPr>
          <a:lstStyle/>
          <a:p>
            <a:pPr marL="0" indent="0">
              <a:buNone/>
            </a:pPr>
            <a:endParaRPr lang="en-US" dirty="0" smtClean="0"/>
          </a:p>
          <a:p>
            <a:pPr marL="0" indent="0">
              <a:buNone/>
            </a:pPr>
            <a:r>
              <a:rPr lang="en-US" sz="3400" dirty="0" smtClean="0"/>
              <a:t>There </a:t>
            </a:r>
            <a:r>
              <a:rPr lang="en-US" sz="3400" dirty="0"/>
              <a:t>are five sections to the full set of </a:t>
            </a:r>
            <a:r>
              <a:rPr lang="en-US" sz="3400" b="1" dirty="0"/>
              <a:t>Trade Rules </a:t>
            </a:r>
            <a:r>
              <a:rPr lang="en-US" sz="3400" dirty="0"/>
              <a:t>established and maintained by the NGFA:</a:t>
            </a:r>
          </a:p>
          <a:p>
            <a:endParaRPr lang="en-US" dirty="0"/>
          </a:p>
          <a:p>
            <a:r>
              <a:rPr lang="en-US" b="1" dirty="0"/>
              <a:t>Grain Trade Rules</a:t>
            </a:r>
            <a:r>
              <a:rPr lang="en-US" dirty="0"/>
              <a:t>: Adopted in 1902, these rules govern all transactions of a financial, mercantile or commercial nature involving grain. Grain, as defined by the U.S. Grain Standards Act, means corn, wheat, rye, oats, barley, flaxseed, grain sorghum, soybeans, mixed grain and any other food grains, feed grains and oilseeds for which standards are established under 7 U.S.C. Section 76</a:t>
            </a:r>
            <a:r>
              <a:rPr lang="en-US" dirty="0" smtClean="0"/>
              <a:t>.</a:t>
            </a:r>
          </a:p>
          <a:p>
            <a:pPr marL="0" indent="0">
              <a:buNone/>
            </a:pPr>
            <a:endParaRPr lang="en-US" dirty="0"/>
          </a:p>
          <a:p>
            <a:r>
              <a:rPr lang="en-US" b="1" dirty="0"/>
              <a:t>Feed Trade Rules</a:t>
            </a:r>
            <a:r>
              <a:rPr lang="en-US" dirty="0"/>
              <a:t>: Adopted in 1921, these rules govern transactions of all feedstuffs (including mill products or byproducts). Users of these rules should note that references are made to American Association of Feed Control Officials (AAFCO) definitions</a:t>
            </a:r>
            <a:r>
              <a:rPr lang="en-US" dirty="0" smtClean="0"/>
              <a:t>.</a:t>
            </a:r>
          </a:p>
          <a:p>
            <a:pPr marL="0" indent="0">
              <a:buNone/>
            </a:pPr>
            <a:endParaRPr lang="en-US" dirty="0"/>
          </a:p>
          <a:p>
            <a:r>
              <a:rPr lang="en-US" b="1" dirty="0"/>
              <a:t>Barge Trade Rules</a:t>
            </a:r>
            <a:r>
              <a:rPr lang="en-US" dirty="0"/>
              <a:t>: Adopted in 1964, these rules supplement the Grain Trade Rules and Feed Trade Rules whenever such shipments are designated by contract to be transported by barge</a:t>
            </a:r>
            <a:r>
              <a:rPr lang="en-US" dirty="0" smtClean="0"/>
              <a:t>.</a:t>
            </a:r>
          </a:p>
          <a:p>
            <a:pPr marL="0" indent="0">
              <a:buNone/>
            </a:pPr>
            <a:endParaRPr lang="en-US" dirty="0"/>
          </a:p>
          <a:p>
            <a:r>
              <a:rPr lang="en-US" b="1" dirty="0"/>
              <a:t>Barge Freight Trading Rules</a:t>
            </a:r>
            <a:r>
              <a:rPr lang="en-US" dirty="0"/>
              <a:t> (</a:t>
            </a:r>
            <a:r>
              <a:rPr lang="en-US" dirty="0" err="1"/>
              <a:t>affreightment</a:t>
            </a:r>
            <a:r>
              <a:rPr lang="en-US" dirty="0"/>
              <a:t>): Adopted in 1981, these rules govern all disputes of a financial, mercantile or commercial character involving transactions in the purchase and/or sale of barge transportation</a:t>
            </a:r>
            <a:r>
              <a:rPr lang="en-US" dirty="0" smtClean="0"/>
              <a:t>.</a:t>
            </a:r>
          </a:p>
          <a:p>
            <a:pPr marL="0" indent="0">
              <a:buNone/>
            </a:pPr>
            <a:endParaRPr lang="en-US" dirty="0"/>
          </a:p>
          <a:p>
            <a:r>
              <a:rPr lang="en-US" b="1" dirty="0"/>
              <a:t>Secondary Rail Freight Trading Rules</a:t>
            </a:r>
            <a:r>
              <a:rPr lang="en-US" dirty="0"/>
              <a:t>: Adopted in 2007, these rules govern all disputes of a financial, mercantile or commercial character involving transactions between non-railroad parties in the purchase and/or sale of secondary rail freight transportation.</a:t>
            </a:r>
          </a:p>
        </p:txBody>
      </p:sp>
      <p:sp>
        <p:nvSpPr>
          <p:cNvPr id="4" name="Slide Number Placeholder 3"/>
          <p:cNvSpPr>
            <a:spLocks noGrp="1"/>
          </p:cNvSpPr>
          <p:nvPr>
            <p:ph type="sldNum" sz="quarter" idx="12"/>
          </p:nvPr>
        </p:nvSpPr>
        <p:spPr/>
        <p:txBody>
          <a:bodyPr/>
          <a:lstStyle/>
          <a:p>
            <a:fld id="{C6AA744D-2B06-4248-B54F-6A7F426D9BD1}" type="slidenum">
              <a:rPr lang="en-US" smtClean="0"/>
              <a:pPr/>
              <a:t>9</a:t>
            </a:fld>
            <a:endParaRPr lang="en-US"/>
          </a:p>
        </p:txBody>
      </p:sp>
    </p:spTree>
    <p:extLst>
      <p:ext uri="{BB962C8B-B14F-4D97-AF65-F5344CB8AC3E}">
        <p14:creationId xmlns:p14="http://schemas.microsoft.com/office/powerpoint/2010/main" val="275452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PPT template_GR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template_GRAIN</Template>
  <TotalTime>780</TotalTime>
  <Words>1037</Words>
  <Application>Microsoft Office PowerPoint</Application>
  <PresentationFormat>On-screen Show (4:3)</PresentationFormat>
  <Paragraphs>170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PPT template_GRAIN</vt:lpstr>
      <vt:lpstr>The Difference Makers</vt:lpstr>
      <vt:lpstr>Our Industry </vt:lpstr>
      <vt:lpstr>Noble Purpose</vt:lpstr>
      <vt:lpstr>Industry Principles</vt:lpstr>
      <vt:lpstr>Bedrock Principles</vt:lpstr>
      <vt:lpstr>Who’s Out of Step?</vt:lpstr>
      <vt:lpstr>NGFA Trade Rules and Arbitration</vt:lpstr>
      <vt:lpstr>NGFA Trade Rules and Arbitration</vt:lpstr>
      <vt:lpstr>NGFA Trade Rules and Arbitration</vt:lpstr>
      <vt:lpstr>Arbitration:  Can It Be Expanded  to Other Commercial Relationships?</vt:lpstr>
      <vt:lpstr>Marketing Biotechnology…</vt:lpstr>
      <vt:lpstr>…In a Global Marketplace</vt:lpstr>
      <vt:lpstr>New GE Breeding Technology</vt:lpstr>
      <vt:lpstr> Addressing New GE Breeding Technologies </vt:lpstr>
      <vt:lpstr>Rail Arbitration </vt:lpstr>
      <vt:lpstr>STB Encouraging NGFA, Carriers          to Explore Arbitration Solution</vt:lpstr>
      <vt:lpstr>Regulatory Overreach</vt:lpstr>
      <vt:lpstr>CFTC and the Dodd-Frank Act</vt:lpstr>
      <vt:lpstr>Preserving Ability to Efficiently Hedge</vt:lpstr>
      <vt:lpstr>FDA and Food Safety Modernization Act</vt:lpstr>
      <vt:lpstr>FSMA – How Significant?</vt:lpstr>
      <vt:lpstr>Grain Elevator Exemption</vt:lpstr>
      <vt:lpstr>Food Safety Preventive Control Alliance</vt:lpstr>
      <vt:lpstr>NGFA Feed Education </vt:lpstr>
      <vt:lpstr>Trans-Pacific Partnership </vt:lpstr>
      <vt:lpstr>No Easy Task!!!</vt:lpstr>
      <vt:lpstr>Proactive Education, Training Outreach</vt:lpstr>
      <vt:lpstr>Grain Handling Safety Seminars</vt:lpstr>
      <vt:lpstr>Recruiting New Staff</vt:lpstr>
      <vt:lpstr>Inherent Strength – Broad Grass Roots </vt:lpstr>
      <vt:lpstr>Inclusiveness of NGFA</vt:lpstr>
      <vt:lpstr>Reflections</vt:lpstr>
      <vt:lpstr>Integrity of Utmost Importance!</vt:lpstr>
      <vt:lpstr>Institutions Under Attack</vt:lpstr>
      <vt:lpstr>President Reagan</vt:lpstr>
      <vt:lpstr>Thank You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Gonzalez</dc:creator>
  <cp:lastModifiedBy>Sarah Gonzalez</cp:lastModifiedBy>
  <cp:revision>84</cp:revision>
  <dcterms:created xsi:type="dcterms:W3CDTF">2016-03-09T20:37:46Z</dcterms:created>
  <dcterms:modified xsi:type="dcterms:W3CDTF">2016-03-11T21:53:14Z</dcterms:modified>
</cp:coreProperties>
</file>