
<file path=[Content_Types].xml><?xml version="1.0" encoding="utf-8"?>
<Types xmlns="http://schemas.openxmlformats.org/package/2006/content-types">
  <Default Extension="png" ContentType="image/png"/>
  <Default Extension="bin" ContentType="application/vnd.ms-office.activeX"/>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443" r:id="rId3"/>
    <p:sldId id="658" r:id="rId4"/>
    <p:sldId id="620" r:id="rId5"/>
    <p:sldId id="624" r:id="rId6"/>
    <p:sldId id="659" r:id="rId7"/>
    <p:sldId id="625" r:id="rId8"/>
    <p:sldId id="566" r:id="rId9"/>
    <p:sldId id="448" r:id="rId10"/>
    <p:sldId id="458" r:id="rId11"/>
    <p:sldId id="460" r:id="rId12"/>
    <p:sldId id="685" r:id="rId13"/>
    <p:sldId id="686" r:id="rId14"/>
    <p:sldId id="696" r:id="rId15"/>
    <p:sldId id="468"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675" r:id="rId29"/>
    <p:sldId id="676" r:id="rId30"/>
    <p:sldId id="699" r:id="rId31"/>
    <p:sldId id="677" r:id="rId32"/>
    <p:sldId id="678" r:id="rId33"/>
    <p:sldId id="700" r:id="rId34"/>
    <p:sldId id="680" r:id="rId35"/>
    <p:sldId id="660" r:id="rId36"/>
    <p:sldId id="461" r:id="rId37"/>
    <p:sldId id="684" r:id="rId38"/>
    <p:sldId id="661" r:id="rId39"/>
    <p:sldId id="662" r:id="rId40"/>
    <p:sldId id="570" r:id="rId41"/>
    <p:sldId id="683" r:id="rId42"/>
    <p:sldId id="697" r:id="rId43"/>
    <p:sldId id="698" r:id="rId44"/>
    <p:sldId id="681" r:id="rId45"/>
    <p:sldId id="585" r:id="rId46"/>
    <p:sldId id="546" r:id="rId47"/>
    <p:sldId id="545" r:id="rId48"/>
    <p:sldId id="547" r:id="rId49"/>
    <p:sldId id="548" r:id="rId50"/>
    <p:sldId id="688" r:id="rId51"/>
    <p:sldId id="691" r:id="rId52"/>
    <p:sldId id="692" r:id="rId53"/>
    <p:sldId id="693" r:id="rId54"/>
    <p:sldId id="694" r:id="rId55"/>
    <p:sldId id="695" r:id="rId56"/>
    <p:sldId id="361"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A7C"/>
    <a:srgbClr val="004382"/>
    <a:srgbClr val="E783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4" autoAdjust="0"/>
    <p:restoredTop sz="84946" autoAdjust="0"/>
  </p:normalViewPr>
  <p:slideViewPr>
    <p:cSldViewPr snapToGrid="0" snapToObjects="1">
      <p:cViewPr>
        <p:scale>
          <a:sx n="70" d="100"/>
          <a:sy n="70" d="100"/>
        </p:scale>
        <p:origin x="-701" y="-360"/>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t>U.S. Grain Entrapments</a:t>
            </a:r>
          </a:p>
        </c:rich>
      </c:tx>
      <c:layout>
        <c:manualLayout>
          <c:xMode val="edge"/>
          <c:yMode val="edge"/>
          <c:x val="0.38563378107148366"/>
          <c:y val="1.1363636363636364E-2"/>
        </c:manualLayout>
      </c:layout>
      <c:overlay val="0"/>
    </c:title>
    <c:autoTitleDeleted val="0"/>
    <c:plotArea>
      <c:layout>
        <c:manualLayout>
          <c:layoutTarget val="inner"/>
          <c:xMode val="edge"/>
          <c:yMode val="edge"/>
          <c:x val="9.9202646544181983E-2"/>
          <c:y val="9.0717556138815977E-2"/>
          <c:w val="0.88413068678915141"/>
          <c:h val="0.77364960629921264"/>
        </c:manualLayout>
      </c:layout>
      <c:barChart>
        <c:barDir val="col"/>
        <c:grouping val="stacked"/>
        <c:varyColors val="0"/>
        <c:ser>
          <c:idx val="0"/>
          <c:order val="0"/>
          <c:tx>
            <c:strRef>
              <c:f>Sheet1!$B$1</c:f>
              <c:strCache>
                <c:ptCount val="1"/>
                <c:pt idx="0">
                  <c:v>Fatal</c:v>
                </c:pt>
              </c:strCache>
            </c:strRef>
          </c:tx>
          <c:spPr>
            <a:solidFill>
              <a:schemeClr val="accent2"/>
            </a:solidFill>
          </c:spPr>
          <c:invertIfNegative val="0"/>
          <c:dPt>
            <c:idx val="0"/>
            <c:invertIfNegative val="0"/>
            <c:bubble3D val="0"/>
          </c:dPt>
          <c:dLbls>
            <c:dLblPos val="ctr"/>
            <c:showLegendKey val="0"/>
            <c:showVal val="1"/>
            <c:showCatName val="0"/>
            <c:showSerName val="0"/>
            <c:showPercent val="0"/>
            <c:showBubbleSize val="0"/>
            <c:showLeaderLines val="0"/>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16</c:v>
                </c:pt>
                <c:pt idx="1">
                  <c:v>17</c:v>
                </c:pt>
                <c:pt idx="2">
                  <c:v>19</c:v>
                </c:pt>
                <c:pt idx="3">
                  <c:v>31</c:v>
                </c:pt>
                <c:pt idx="4">
                  <c:v>11</c:v>
                </c:pt>
                <c:pt idx="5">
                  <c:v>8</c:v>
                </c:pt>
                <c:pt idx="6">
                  <c:v>13</c:v>
                </c:pt>
                <c:pt idx="7">
                  <c:v>17</c:v>
                </c:pt>
              </c:numCache>
            </c:numRef>
          </c:val>
        </c:ser>
        <c:ser>
          <c:idx val="1"/>
          <c:order val="1"/>
          <c:tx>
            <c:strRef>
              <c:f>Sheet1!$C$1</c:f>
              <c:strCache>
                <c:ptCount val="1"/>
                <c:pt idx="0">
                  <c:v>Non-Fatal</c:v>
                </c:pt>
              </c:strCache>
            </c:strRef>
          </c:tx>
          <c:spPr>
            <a:solidFill>
              <a:schemeClr val="accent3"/>
            </a:solidFill>
          </c:spPr>
          <c:invertIfNegative val="0"/>
          <c:dLbls>
            <c:dLblPos val="ctr"/>
            <c:showLegendKey val="0"/>
            <c:showVal val="1"/>
            <c:showCatName val="0"/>
            <c:showSerName val="0"/>
            <c:showPercent val="0"/>
            <c:showBubbleSize val="0"/>
            <c:showLeaderLines val="0"/>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15</c:v>
                </c:pt>
                <c:pt idx="1">
                  <c:v>17</c:v>
                </c:pt>
                <c:pt idx="2">
                  <c:v>22</c:v>
                </c:pt>
                <c:pt idx="3">
                  <c:v>26</c:v>
                </c:pt>
                <c:pt idx="4">
                  <c:v>19</c:v>
                </c:pt>
                <c:pt idx="5">
                  <c:v>11</c:v>
                </c:pt>
                <c:pt idx="6">
                  <c:v>20</c:v>
                </c:pt>
                <c:pt idx="7">
                  <c:v>21</c:v>
                </c:pt>
              </c:numCache>
            </c:numRef>
          </c:val>
        </c:ser>
        <c:dLbls>
          <c:showLegendKey val="0"/>
          <c:showVal val="0"/>
          <c:showCatName val="0"/>
          <c:showSerName val="0"/>
          <c:showPercent val="0"/>
          <c:showBubbleSize val="0"/>
        </c:dLbls>
        <c:gapWidth val="150"/>
        <c:overlap val="100"/>
        <c:axId val="126220928"/>
        <c:axId val="133305088"/>
      </c:barChart>
      <c:catAx>
        <c:axId val="126220928"/>
        <c:scaling>
          <c:orientation val="minMax"/>
        </c:scaling>
        <c:delete val="0"/>
        <c:axPos val="b"/>
        <c:title>
          <c:tx>
            <c:rich>
              <a:bodyPr/>
              <a:lstStyle/>
              <a:p>
                <a:pPr>
                  <a:defRPr/>
                </a:pPr>
                <a:r>
                  <a:rPr lang="en-US" dirty="0"/>
                  <a:t>Year</a:t>
                </a:r>
              </a:p>
            </c:rich>
          </c:tx>
          <c:layout/>
          <c:overlay val="0"/>
        </c:title>
        <c:numFmt formatCode="General" sourceLinked="1"/>
        <c:majorTickMark val="out"/>
        <c:minorTickMark val="none"/>
        <c:tickLblPos val="nextTo"/>
        <c:crossAx val="133305088"/>
        <c:crosses val="autoZero"/>
        <c:auto val="1"/>
        <c:lblAlgn val="ctr"/>
        <c:lblOffset val="100"/>
        <c:noMultiLvlLbl val="0"/>
      </c:catAx>
      <c:valAx>
        <c:axId val="133305088"/>
        <c:scaling>
          <c:orientation val="minMax"/>
        </c:scaling>
        <c:delete val="0"/>
        <c:axPos val="l"/>
        <c:majorGridlines/>
        <c:title>
          <c:tx>
            <c:rich>
              <a:bodyPr rot="-5400000" vert="horz"/>
              <a:lstStyle/>
              <a:p>
                <a:pPr>
                  <a:defRPr/>
                </a:pPr>
                <a:r>
                  <a:rPr lang="en-US" dirty="0"/>
                  <a:t>Annual Incidents</a:t>
                </a:r>
              </a:p>
            </c:rich>
          </c:tx>
          <c:layout>
            <c:manualLayout>
              <c:xMode val="edge"/>
              <c:yMode val="edge"/>
              <c:x val="5.6022408963585435E-3"/>
              <c:y val="0.34740127654497732"/>
            </c:manualLayout>
          </c:layout>
          <c:overlay val="0"/>
        </c:title>
        <c:numFmt formatCode="General" sourceLinked="1"/>
        <c:majorTickMark val="out"/>
        <c:minorTickMark val="none"/>
        <c:tickLblPos val="nextTo"/>
        <c:crossAx val="126220928"/>
        <c:crosses val="autoZero"/>
        <c:crossBetween val="between"/>
      </c:valAx>
    </c:plotArea>
    <c:legend>
      <c:legendPos val="r"/>
      <c:layout>
        <c:manualLayout>
          <c:xMode val="edge"/>
          <c:yMode val="edge"/>
          <c:x val="0.17278344305322491"/>
          <c:y val="0.17764319043452903"/>
          <c:w val="0.13658616202386467"/>
          <c:h val="0.10513332140300644"/>
        </c:manualLayout>
      </c:layout>
      <c:overlay val="1"/>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A16C8B95-9FDA-484B-841E-443520539F7B}" type="datetimeFigureOut">
              <a:rPr lang="en-US" smtClean="0"/>
              <a:pPr/>
              <a:t>3/10/2016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D7960A3-8EC1-3F49-97D3-46A52329F65F}" type="slidenum">
              <a:rPr lang="en-US" smtClean="0"/>
              <a:pPr/>
              <a:t>‹#›</a:t>
            </a:fld>
            <a:endParaRPr lang="en-US" dirty="0"/>
          </a:p>
        </p:txBody>
      </p:sp>
    </p:spTree>
    <p:extLst>
      <p:ext uri="{BB962C8B-B14F-4D97-AF65-F5344CB8AC3E}">
        <p14:creationId xmlns:p14="http://schemas.microsoft.com/office/powerpoint/2010/main" val="2479624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1BFBA76-844B-7640-82A7-EC39BCD3956A}" type="datetimeFigureOut">
              <a:rPr lang="en-US" smtClean="0"/>
              <a:pPr/>
              <a:t>3/10/2016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370B381-B922-7042-A4BF-497335697F1B}" type="slidenum">
              <a:rPr lang="en-US" smtClean="0"/>
              <a:pPr/>
              <a:t>‹#›</a:t>
            </a:fld>
            <a:endParaRPr lang="en-US" dirty="0"/>
          </a:p>
        </p:txBody>
      </p:sp>
    </p:spTree>
    <p:extLst>
      <p:ext uri="{BB962C8B-B14F-4D97-AF65-F5344CB8AC3E}">
        <p14:creationId xmlns:p14="http://schemas.microsoft.com/office/powerpoint/2010/main" val="3814053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a:t>
            </a:fld>
            <a:endParaRPr lang="en-US" dirty="0"/>
          </a:p>
        </p:txBody>
      </p:sp>
    </p:spTree>
    <p:extLst>
      <p:ext uri="{BB962C8B-B14F-4D97-AF65-F5344CB8AC3E}">
        <p14:creationId xmlns:p14="http://schemas.microsoft.com/office/powerpoint/2010/main" val="302635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10</a:t>
            </a:fld>
            <a:endParaRPr lang="en-US" dirty="0"/>
          </a:p>
        </p:txBody>
      </p:sp>
    </p:spTree>
    <p:extLst>
      <p:ext uri="{BB962C8B-B14F-4D97-AF65-F5344CB8AC3E}">
        <p14:creationId xmlns:p14="http://schemas.microsoft.com/office/powerpoint/2010/main" val="1404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11</a:t>
            </a:fld>
            <a:endParaRPr lang="en-US" dirty="0"/>
          </a:p>
        </p:txBody>
      </p:sp>
    </p:spTree>
    <p:extLst>
      <p:ext uri="{BB962C8B-B14F-4D97-AF65-F5344CB8AC3E}">
        <p14:creationId xmlns:p14="http://schemas.microsoft.com/office/powerpoint/2010/main" val="398823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12</a:t>
            </a:fld>
            <a:endParaRPr lang="en-US" dirty="0"/>
          </a:p>
        </p:txBody>
      </p:sp>
    </p:spTree>
    <p:extLst>
      <p:ext uri="{BB962C8B-B14F-4D97-AF65-F5344CB8AC3E}">
        <p14:creationId xmlns:p14="http://schemas.microsoft.com/office/powerpoint/2010/main" val="10593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13</a:t>
            </a:fld>
            <a:endParaRPr lang="en-US" dirty="0"/>
          </a:p>
        </p:txBody>
      </p:sp>
    </p:spTree>
    <p:extLst>
      <p:ext uri="{BB962C8B-B14F-4D97-AF65-F5344CB8AC3E}">
        <p14:creationId xmlns:p14="http://schemas.microsoft.com/office/powerpoint/2010/main" val="113433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14</a:t>
            </a:fld>
            <a:endParaRPr lang="en-US" dirty="0"/>
          </a:p>
        </p:txBody>
      </p:sp>
    </p:spTree>
    <p:extLst>
      <p:ext uri="{BB962C8B-B14F-4D97-AF65-F5344CB8AC3E}">
        <p14:creationId xmlns:p14="http://schemas.microsoft.com/office/powerpoint/2010/main" val="170845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15</a:t>
            </a:fld>
            <a:endParaRPr lang="en-US" dirty="0"/>
          </a:p>
        </p:txBody>
      </p:sp>
    </p:spTree>
    <p:extLst>
      <p:ext uri="{BB962C8B-B14F-4D97-AF65-F5344CB8AC3E}">
        <p14:creationId xmlns:p14="http://schemas.microsoft.com/office/powerpoint/2010/main" val="137629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16</a:t>
            </a:fld>
            <a:endParaRPr lang="en-US" dirty="0"/>
          </a:p>
        </p:txBody>
      </p:sp>
    </p:spTree>
    <p:extLst>
      <p:ext uri="{BB962C8B-B14F-4D97-AF65-F5344CB8AC3E}">
        <p14:creationId xmlns:p14="http://schemas.microsoft.com/office/powerpoint/2010/main" val="172285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In March 2012, OSHA revised its hazard communication standard to align it with the third edition of the United Nations’ GHS.</a:t>
            </a:r>
          </a:p>
          <a:p>
            <a:pPr eaLnBrk="1" hangingPunct="1"/>
            <a:endParaRPr lang="en-US" altLang="en-US" dirty="0" smtClean="0"/>
          </a:p>
          <a:p>
            <a:pPr eaLnBrk="1" hangingPunct="1"/>
            <a:r>
              <a:rPr lang="en-US" altLang="en-US" dirty="0" smtClean="0"/>
              <a:t>The GHS was developed by the United Nations Globally Harmonized System of Classification and Labeling of Chemicals (GHS)</a:t>
            </a:r>
          </a:p>
          <a:p>
            <a:pPr eaLnBrk="1" hangingPunct="1"/>
            <a:endParaRPr lang="en-US" altLang="en-US" dirty="0" smtClean="0"/>
          </a:p>
          <a:p>
            <a:pPr eaLnBrk="1" hangingPunct="1"/>
            <a:r>
              <a:rPr lang="en-US" altLang="en-US" dirty="0" smtClean="0"/>
              <a:t>The GHS is a system for standardizing and harmonizing the classification and labeling of chemicals at a global level. It is a logical and comprehensive approach to: Defining health, physical and environmental hazards of chemicals; Creating classification processes that use available data on chemicals for comparison with the defined hazard criteria; and Communicating hazard information, as well as protective measures, on labels and Safety Data Sheets (SDS).</a:t>
            </a:r>
          </a:p>
          <a:p>
            <a:pPr eaLnBrk="1" hangingPunct="1"/>
            <a:endParaRPr lang="en-US" altLang="en-US" dirty="0" smtClean="0"/>
          </a:p>
          <a:p>
            <a:pPr eaLnBrk="1" hangingPunct="1"/>
            <a:r>
              <a:rPr lang="en-US" altLang="en-US" dirty="0" smtClean="0"/>
              <a:t>Designed to address inconsistent protection for those potentially exposed to the chemicals and extensive regulatory burdens on companies producing chemicals. For example, in the United States (U.S.) there are requirements for classification and labeling of chemicals for the Consumer Product Safety Commission, the Department of Transportation, the Environmental Protection Agency, and the Occupational Safety and Health Administration.</a:t>
            </a:r>
          </a:p>
          <a:p>
            <a:pPr eaLnBrk="1" hangingPunct="1"/>
            <a:endParaRPr lang="en-US" altLang="en-US" dirty="0" smtClean="0"/>
          </a:p>
          <a:p>
            <a:pPr eaLnBrk="1" hangingPunct="1"/>
            <a:r>
              <a:rPr lang="en-US" altLang="en-US" dirty="0" smtClean="0"/>
              <a:t>There are already some countries that have adopted GHS, including those in the European Union, the United Kingdom, and China, so we’re already seeing the new labels and new data sheets being used,”</a:t>
            </a:r>
          </a:p>
          <a:p>
            <a:pPr eaLnBrk="1" hangingPunct="1"/>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E1DA3438-C416-4ACE-8D6E-C3154EBF0237}" type="slidenum">
              <a:rPr lang="en-US" altLang="en-US"/>
              <a:pPr>
                <a:spcBef>
                  <a:spcPct val="0"/>
                </a:spcBef>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Employees need to know how to use the new documentation; however, employers are not required to maintain two sets of labels and safety data sheets for compliance purposes. The 2013 training thus does NOT include a requirement to re-train on all hazards</a:t>
            </a:r>
          </a:p>
          <a:p>
            <a:pPr eaLnBrk="1" hangingPunct="1"/>
            <a:r>
              <a:rPr lang="en-US" altLang="en-US" u="sng" dirty="0" smtClean="0"/>
              <a:t>The training is to ensure that employees understand the new label and SDS approach</a:t>
            </a:r>
            <a:endParaRPr lang="en-US" altLang="en-US" dirty="0" smtClean="0"/>
          </a:p>
          <a:p>
            <a:pPr eaLnBrk="1" hangingPunct="1"/>
            <a:endParaRPr lang="en-US" altLang="en-US" dirty="0" smtClean="0"/>
          </a:p>
          <a:p>
            <a:pPr eaLnBrk="1" hangingPunct="1"/>
            <a:r>
              <a:rPr lang="en-US" altLang="en-US" dirty="0" smtClean="0"/>
              <a:t>Until the new standard takes effect in 2015, labels and safety data sheets adhering to either the current standards or the new standards will be considered acceptable. </a:t>
            </a:r>
          </a:p>
          <a:p>
            <a:pPr eaLnBrk="1" hangingPunct="1"/>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9658FE0C-ABF0-4EC1-A093-770089403107}" type="slidenum">
              <a:rPr lang="en-US" altLang="en-US"/>
              <a:pPr>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19</a:t>
            </a:fld>
            <a:endParaRPr lang="en-US" dirty="0"/>
          </a:p>
        </p:txBody>
      </p:sp>
    </p:spTree>
    <p:extLst>
      <p:ext uri="{BB962C8B-B14F-4D97-AF65-F5344CB8AC3E}">
        <p14:creationId xmlns:p14="http://schemas.microsoft.com/office/powerpoint/2010/main" val="102427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2</a:t>
            </a:fld>
            <a:endParaRPr lang="en-US" dirty="0"/>
          </a:p>
        </p:txBody>
      </p:sp>
    </p:spTree>
    <p:extLst>
      <p:ext uri="{BB962C8B-B14F-4D97-AF65-F5344CB8AC3E}">
        <p14:creationId xmlns:p14="http://schemas.microsoft.com/office/powerpoint/2010/main" val="387229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three major areas of change are in hazard classification, labels, and safety data sheets.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D8256180-8BFC-4880-9D94-0050963B9A45}" type="slidenum">
              <a:rPr lang="en-US" altLang="en-US"/>
              <a:pPr>
                <a:spcBef>
                  <a:spcPct val="0"/>
                </a:spcBef>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2688" y="69850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91C01F9-3813-4B69-9D96-B20A73CEC7D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OSHA has </a:t>
            </a:r>
            <a:r>
              <a:rPr lang="en-US" altLang="en-US" b="1" dirty="0" smtClean="0"/>
              <a:t>not</a:t>
            </a:r>
            <a:r>
              <a:rPr lang="en-US" altLang="en-US" dirty="0" smtClean="0"/>
              <a:t> provided a definition for combustible dust to the final HCS given ongoing activities in the specific rulemaking, as well as in the United Nations Sub-Committee of Experts on the GHS (UN/SCEGHS). However, guidance is being provided through existing documents, including the Combustible Dust National Emphasis Program Directive CPL 03-00-008, which includes an operative definition, as well as provides information about current responsibilities in this area. In addition, there are a number of voluntary industry consensus standards (particularly those of the NFPA) that address combustible dust.</a:t>
            </a:r>
            <a:br>
              <a:rPr lang="en-US" altLang="en-US" dirty="0" smtClean="0"/>
            </a:br>
            <a:r>
              <a:rPr lang="en-US" altLang="en-US" dirty="0" smtClean="0"/>
              <a:t/>
            </a:r>
            <a:br>
              <a:rPr lang="en-US" altLang="en-US" dirty="0" smtClean="0"/>
            </a:br>
            <a:r>
              <a:rPr lang="en-US" altLang="en-US" dirty="0" smtClean="0"/>
              <a:t>In the final HCS, combustible dust hazards must be addressed on labels and SDSs. Label elements are provided for combustible dust in the final HCS and include the signal word "warning" and the hazard statement "May form combustible dust concentrations in the air".</a:t>
            </a:r>
            <a:br>
              <a:rPr lang="en-US" altLang="en-US" dirty="0" smtClean="0"/>
            </a:br>
            <a:endParaRPr lang="en-US" altLang="en-US" dirty="0" smtClean="0"/>
          </a:p>
          <a:p>
            <a:pPr eaLnBrk="1" hangingPunct="1"/>
            <a:r>
              <a:rPr lang="en-US" altLang="en-US" dirty="0" smtClean="0"/>
              <a:t>Combustible dust has been added to the definition for hazardous chemical, and thus all of the provisions of the standard as amended by the final rule that apply to hazardous chemicals will also apply to combustible dusts, including safety data sheets and worker training. Employers with workplaces where combustible dusts are generated must comply with the workplace labeling requirements in paragraph (f)(6).</a:t>
            </a:r>
          </a:p>
          <a:p>
            <a:pPr eaLnBrk="1" hangingPunct="1"/>
            <a:endParaRPr lang="en-US" altLang="en-US" dirty="0" smtClean="0"/>
          </a:p>
          <a:p>
            <a:pPr eaLnBrk="1" hangingPunct="1"/>
            <a:r>
              <a:rPr lang="en-US" altLang="en-US" dirty="0" smtClean="0"/>
              <a:t>Based on these new requirements, the NGFA worked with the American Feed Industry Association (AFIA), Corn Refiners Association (CRA) and the North American Millers Association (NAMA) to complete an industry guidance document and generic Safety Data Sheets (SDS) for both grain and feed in order to help our member companies prepare to comply with the recently updated Occupational Safety and Health Administration’s (OSHA) hazard communication</a:t>
            </a:r>
          </a:p>
          <a:p>
            <a:pPr eaLnBrk="1" hangingPunct="1"/>
            <a:r>
              <a:rPr lang="en-US" altLang="en-US" dirty="0" smtClean="0"/>
              <a:t>standard (HCS) requirement, which takes effect June 1.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4EE7E86F-F3E2-4356-92FE-C8A7E1ACC293}" type="slidenum">
              <a:rPr lang="en-US" altLang="en-US"/>
              <a:pPr>
                <a:spcBef>
                  <a:spcPct val="0"/>
                </a:spcBef>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23</a:t>
            </a:fld>
            <a:endParaRPr lang="en-US" dirty="0"/>
          </a:p>
        </p:txBody>
      </p:sp>
    </p:spTree>
    <p:extLst>
      <p:ext uri="{BB962C8B-B14F-4D97-AF65-F5344CB8AC3E}">
        <p14:creationId xmlns:p14="http://schemas.microsoft.com/office/powerpoint/2010/main" val="403931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24</a:t>
            </a:fld>
            <a:endParaRPr lang="en-US" dirty="0"/>
          </a:p>
        </p:txBody>
      </p:sp>
    </p:spTree>
    <p:extLst>
      <p:ext uri="{BB962C8B-B14F-4D97-AF65-F5344CB8AC3E}">
        <p14:creationId xmlns:p14="http://schemas.microsoft.com/office/powerpoint/2010/main" val="454081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is another part of the answer to this question as well.  And that is, WHILE the grain storage or processing operation is TYPICALLY the 1</a:t>
            </a:r>
            <a:r>
              <a:rPr lang="en-US" altLang="en-US" baseline="30000" dirty="0" smtClean="0"/>
              <a:t>st</a:t>
            </a:r>
            <a:r>
              <a:rPr lang="en-US" altLang="en-US" dirty="0" smtClean="0"/>
              <a:t> party to develop the SDS for combustible dust, CERTAIN farms may face this requirement as well!  OSHA has steered clear inspecting or enforcing against small farms in general – and the agency under pressure, CLARIFIED its position on small farms last July.  </a:t>
            </a:r>
          </a:p>
          <a:p>
            <a:endParaRPr lang="en-US" altLang="en-US" dirty="0" smtClean="0"/>
          </a:p>
          <a:p>
            <a:r>
              <a:rPr lang="en-US" altLang="en-US" dirty="0" smtClean="0"/>
              <a:t>What that memo means – which was entirely independent from the HCS – what it means, is that if you are a farm that has a grain handling operation and you store and sell grain that is grown on OTHER farms, you do not enjoy the small farm exemption.  FOR PURPOSES of HCS, you would be required to develop an initial SDS for combustible dust.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996FA927-D50C-486E-9F3E-60F9ED5EEC07}" type="slidenum">
              <a:rPr lang="en-US" altLang="en-US"/>
              <a:pPr>
                <a:spcBef>
                  <a:spcPct val="0"/>
                </a:spcBef>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talk about labeling. It’s been a hot topic and a source of confusion for some. The question that came to us is “does OSHA require labels for feed and grain products under the rule?”  OSHA has been very clear with the wording of the so called “FDA exemption” or, technically, the </a:t>
            </a:r>
            <a:r>
              <a:rPr lang="en-US" altLang="en-US" b="1" dirty="0" smtClean="0"/>
              <a:t>“limited labeling’ </a:t>
            </a:r>
            <a:r>
              <a:rPr lang="en-US" altLang="en-US" dirty="0" smtClean="0"/>
              <a:t>provision in the rule since 1994 – and it hasn’t changed.  OSHA has reiterated this in a letter to AFIA some years back, and OSHA has reconfirmed this in our recent meetings. </a:t>
            </a:r>
          </a:p>
          <a:p>
            <a:endParaRPr lang="en-US" altLang="en-US" dirty="0" smtClean="0"/>
          </a:p>
          <a:p>
            <a:r>
              <a:rPr lang="en-US" altLang="en-US" dirty="0" smtClean="0"/>
              <a:t>The language of the rule is VERY specific – a product is EXEMPTED from OSHA HazCom labeling only if it is QUOTE “subject to labeling” under FDA (or AAFCO) requirements.  You can see we have several exemptions listed here. If there are more questions today on specific products, my colleague Dr. Henry Turlington from AFIA is here with us today to help provide some further clarity on FDA labeling as well.</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CEC8EF91-A44E-446A-961C-946EAB739911}" type="slidenum">
              <a:rPr lang="en-US" altLang="en-US"/>
              <a:pPr>
                <a:spcBef>
                  <a:spcPct val="0"/>
                </a:spcBef>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the actual language on labeling taken from the HazCom rule itself.  The exemption applies to a range of substances, including materials intended for use as ingredients in food and other products, when they are – again – SUBJECT TO LABELING REQUIREMENTS under FDA and USDA.</a:t>
            </a:r>
          </a:p>
          <a:p>
            <a:endParaRPr lang="en-US" altLang="en-US" dirty="0" smtClean="0"/>
          </a:p>
          <a:p>
            <a:r>
              <a:rPr lang="en-US" altLang="en-US" dirty="0" smtClean="0"/>
              <a:t>Dried Distillers Grains… insert example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D7FE34CF-6242-4C94-BB26-F0D23898DBD7}" type="slidenum">
              <a:rPr lang="en-US" altLang="en-US"/>
              <a:pPr>
                <a:spcBef>
                  <a:spcPct val="0"/>
                </a:spcBef>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Question 4 is: </a:t>
            </a:r>
            <a:r>
              <a:rPr lang="en-US" altLang="en-US" b="1" dirty="0" smtClean="0"/>
              <a:t>Who determines if the use of sale of a company’s product requires a Safety Data Sheet for its customers?</a:t>
            </a:r>
          </a:p>
          <a:p>
            <a:endParaRPr lang="en-US" altLang="en-US" dirty="0" smtClean="0"/>
          </a:p>
          <a:p>
            <a:r>
              <a:rPr lang="en-US" altLang="en-US" dirty="0" smtClean="0"/>
              <a:t>It’s important to note that OSHA does NOT make this determination.  In the language of the rule, if you produce, distribute or import a product, you are a responsible party under the rule.  You have to make a determination on whether your product may pose a hazard in the workplace.  </a:t>
            </a:r>
          </a:p>
          <a:p>
            <a:endParaRPr lang="en-US" altLang="en-US" dirty="0" smtClean="0"/>
          </a:p>
          <a:p>
            <a:r>
              <a:rPr lang="en-US" altLang="en-US" dirty="0" smtClean="0"/>
              <a:t>We’ve already talked about the 2 main sources to consider.  AND, if you determine that either a single chemical, or a mixture made up of several ingredients, is hazardous (under normal conditions of use or a foreseeable emergency), you must develop and transmit an SDS to your customer or downstream user…</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39DC4960-127A-48F8-A616-0F466D306B86}" type="slidenum">
              <a:rPr lang="en-US" altLang="en-US"/>
              <a:pPr>
                <a:spcBef>
                  <a:spcPct val="0"/>
                </a:spcBef>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Question 5: </a:t>
            </a:r>
            <a:r>
              <a:rPr lang="en-US" altLang="en-US" b="1" dirty="0" smtClean="0"/>
              <a:t>How often must a supplier SEND an SDS to a customer? </a:t>
            </a:r>
            <a:r>
              <a:rPr lang="en-US" altLang="en-US" dirty="0" smtClean="0"/>
              <a:t>The answer is only with the initial shipment of the product.  If your SDS is ever revised, then that new SDS must be sent to the customer.</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9F6B1750-BF40-4891-AA5B-E5C145C30B54}" type="slidenum">
              <a:rPr lang="en-US" altLang="en-US"/>
              <a:pPr>
                <a:spcBef>
                  <a:spcPct val="0"/>
                </a:spcBef>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In 2014, there were 36 cases where the exemption status5 of the facility with respect to OSHA regulations was known. Of those, 31 (82%) occurred on farms or other locations currently exempt from the OSHA Grain Handling Facilities Standards (29 CFR 1910.272), with the balance of 5 (13%) taking place at non-exempt commercial grain facilities. This is in strong contrast to 2013 and 2012 when 70% and 35% of all cases occurred on exempt farms. It is important to note that there were only 2 unknown cases this year and it is believed that the majority of the unknown cases, based on historical data, have OSHA exempt status. </a:t>
            </a:r>
          </a:p>
        </p:txBody>
      </p:sp>
      <p:sp>
        <p:nvSpPr>
          <p:cNvPr id="4" name="Slide Number Placeholder 3"/>
          <p:cNvSpPr>
            <a:spLocks noGrp="1"/>
          </p:cNvSpPr>
          <p:nvPr>
            <p:ph type="sldNum" sz="quarter" idx="10"/>
          </p:nvPr>
        </p:nvSpPr>
        <p:spPr/>
        <p:txBody>
          <a:bodyPr/>
          <a:lstStyle/>
          <a:p>
            <a:fld id="{CC0B5AEA-02E3-4DCB-9BE4-6E9E0C77841C}" type="slidenum">
              <a:rPr lang="en-US" smtClean="0"/>
              <a:t>3</a:t>
            </a:fld>
            <a:endParaRPr lang="en-US" dirty="0"/>
          </a:p>
        </p:txBody>
      </p:sp>
    </p:spTree>
    <p:extLst>
      <p:ext uri="{BB962C8B-B14F-4D97-AF65-F5344CB8AC3E}">
        <p14:creationId xmlns:p14="http://schemas.microsoft.com/office/powerpoint/2010/main" val="2797550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Question 6: </a:t>
            </a:r>
            <a:r>
              <a:rPr lang="en-US" altLang="en-US" b="1" i="1" dirty="0" smtClean="0"/>
              <a:t> </a:t>
            </a:r>
            <a:r>
              <a:rPr lang="en-US" altLang="en-US" b="1" dirty="0" smtClean="0">
                <a:solidFill>
                  <a:srgbClr val="0070C0"/>
                </a:solidFill>
              </a:rPr>
              <a:t>Are feed manufacturers required to develop a </a:t>
            </a:r>
            <a:r>
              <a:rPr lang="en-US" altLang="en-US" b="1" u="sng" dirty="0" smtClean="0">
                <a:solidFill>
                  <a:srgbClr val="0070C0"/>
                </a:solidFill>
              </a:rPr>
              <a:t>single SDS </a:t>
            </a:r>
            <a:r>
              <a:rPr lang="en-US" altLang="en-US" b="1" dirty="0" smtClean="0">
                <a:solidFill>
                  <a:srgbClr val="0070C0"/>
                </a:solidFill>
              </a:rPr>
              <a:t>for a product containing a mixture? </a:t>
            </a:r>
          </a:p>
          <a:p>
            <a:endParaRPr lang="en-US" altLang="en-US" b="1" dirty="0" smtClean="0">
              <a:solidFill>
                <a:srgbClr val="0070C0"/>
              </a:solidFill>
            </a:endParaRPr>
          </a:p>
          <a:p>
            <a:r>
              <a:rPr lang="en-US" altLang="en-US" b="1" dirty="0" smtClean="0">
                <a:solidFill>
                  <a:srgbClr val="0070C0"/>
                </a:solidFill>
              </a:rPr>
              <a:t>The answer is YES.  Unlike the old standard, you can no longer staple together multiple SDSs for a mixture.</a:t>
            </a:r>
          </a:p>
          <a:p>
            <a:endParaRPr lang="en-US" altLang="en-US" b="1" dirty="0" smtClean="0">
              <a:solidFill>
                <a:srgbClr val="0070C0"/>
              </a:solidFill>
            </a:endParaRPr>
          </a:p>
          <a:p>
            <a:endParaRPr lang="en-US" altLang="en-US" b="1" dirty="0" smtClean="0">
              <a:solidFill>
                <a:srgbClr val="0070C0"/>
              </a:solidFill>
            </a:endParaRPr>
          </a:p>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57020" indent="-291161">
              <a:spcBef>
                <a:spcPct val="30000"/>
              </a:spcBef>
              <a:defRPr sz="1300">
                <a:solidFill>
                  <a:schemeClr val="tx1"/>
                </a:solidFill>
                <a:latin typeface="Calibri" pitchFamily="34" charset="0"/>
              </a:defRPr>
            </a:lvl2pPr>
            <a:lvl3pPr marL="1164647" indent="-232929">
              <a:spcBef>
                <a:spcPct val="30000"/>
              </a:spcBef>
              <a:defRPr sz="1300">
                <a:solidFill>
                  <a:schemeClr val="tx1"/>
                </a:solidFill>
                <a:latin typeface="Calibri" pitchFamily="34" charset="0"/>
              </a:defRPr>
            </a:lvl3pPr>
            <a:lvl4pPr marL="1630505" indent="-232929">
              <a:spcBef>
                <a:spcPct val="30000"/>
              </a:spcBef>
              <a:defRPr sz="1300">
                <a:solidFill>
                  <a:schemeClr val="tx1"/>
                </a:solidFill>
                <a:latin typeface="Calibri" pitchFamily="34" charset="0"/>
              </a:defRPr>
            </a:lvl4pPr>
            <a:lvl5pPr marL="2096365" indent="-232929">
              <a:spcBef>
                <a:spcPct val="30000"/>
              </a:spcBef>
              <a:defRPr sz="1300">
                <a:solidFill>
                  <a:schemeClr val="tx1"/>
                </a:solidFill>
                <a:latin typeface="Calibri" pitchFamily="34" charset="0"/>
              </a:defRPr>
            </a:lvl5pPr>
            <a:lvl6pPr marL="2562224" indent="-232929" defTabSz="465859" eaLnBrk="0" fontAlgn="base" hangingPunct="0">
              <a:spcBef>
                <a:spcPct val="30000"/>
              </a:spcBef>
              <a:spcAft>
                <a:spcPct val="0"/>
              </a:spcAft>
              <a:defRPr sz="1300">
                <a:solidFill>
                  <a:schemeClr val="tx1"/>
                </a:solidFill>
                <a:latin typeface="Calibri" pitchFamily="34" charset="0"/>
              </a:defRPr>
            </a:lvl6pPr>
            <a:lvl7pPr marL="3028082" indent="-232929" defTabSz="465859" eaLnBrk="0" fontAlgn="base" hangingPunct="0">
              <a:spcBef>
                <a:spcPct val="30000"/>
              </a:spcBef>
              <a:spcAft>
                <a:spcPct val="0"/>
              </a:spcAft>
              <a:defRPr sz="1300">
                <a:solidFill>
                  <a:schemeClr val="tx1"/>
                </a:solidFill>
                <a:latin typeface="Calibri" pitchFamily="34" charset="0"/>
              </a:defRPr>
            </a:lvl7pPr>
            <a:lvl8pPr marL="3493941" indent="-232929" defTabSz="465859" eaLnBrk="0" fontAlgn="base" hangingPunct="0">
              <a:spcBef>
                <a:spcPct val="30000"/>
              </a:spcBef>
              <a:spcAft>
                <a:spcPct val="0"/>
              </a:spcAft>
              <a:defRPr sz="1300">
                <a:solidFill>
                  <a:schemeClr val="tx1"/>
                </a:solidFill>
                <a:latin typeface="Calibri" pitchFamily="34" charset="0"/>
              </a:defRPr>
            </a:lvl8pPr>
            <a:lvl9pPr marL="3959800" indent="-232929" defTabSz="465859" eaLnBrk="0" fontAlgn="base" hangingPunct="0">
              <a:spcBef>
                <a:spcPct val="30000"/>
              </a:spcBef>
              <a:spcAft>
                <a:spcPct val="0"/>
              </a:spcAft>
              <a:defRPr sz="1300">
                <a:solidFill>
                  <a:schemeClr val="tx1"/>
                </a:solidFill>
                <a:latin typeface="Calibri" pitchFamily="34" charset="0"/>
              </a:defRPr>
            </a:lvl9pPr>
          </a:lstStyle>
          <a:p>
            <a:pPr>
              <a:spcBef>
                <a:spcPct val="0"/>
              </a:spcBef>
            </a:pPr>
            <a:fld id="{F5C9D530-4543-4361-A6DF-1AB780501BF3}" type="slidenum">
              <a:rPr lang="en-US" altLang="en-US"/>
              <a:pPr>
                <a:spcBef>
                  <a:spcPct val="0"/>
                </a:spcBef>
              </a:pPr>
              <a:t>31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32</a:t>
            </a:fld>
            <a:endParaRPr lang="en-US" dirty="0"/>
          </a:p>
        </p:txBody>
      </p:sp>
    </p:spTree>
    <p:extLst>
      <p:ext uri="{BB962C8B-B14F-4D97-AF65-F5344CB8AC3E}">
        <p14:creationId xmlns:p14="http://schemas.microsoft.com/office/powerpoint/2010/main" val="1307440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34</a:t>
            </a:fld>
            <a:endParaRPr lang="en-US" dirty="0"/>
          </a:p>
        </p:txBody>
      </p:sp>
    </p:spTree>
    <p:extLst>
      <p:ext uri="{BB962C8B-B14F-4D97-AF65-F5344CB8AC3E}">
        <p14:creationId xmlns:p14="http://schemas.microsoft.com/office/powerpoint/2010/main" val="454081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35</a:t>
            </a:fld>
            <a:endParaRPr lang="en-US" dirty="0"/>
          </a:p>
        </p:txBody>
      </p:sp>
    </p:spTree>
    <p:extLst>
      <p:ext uri="{BB962C8B-B14F-4D97-AF65-F5344CB8AC3E}">
        <p14:creationId xmlns:p14="http://schemas.microsoft.com/office/powerpoint/2010/main" val="170307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36</a:t>
            </a:fld>
            <a:endParaRPr lang="en-US" dirty="0"/>
          </a:p>
        </p:txBody>
      </p:sp>
    </p:spTree>
    <p:extLst>
      <p:ext uri="{BB962C8B-B14F-4D97-AF65-F5344CB8AC3E}">
        <p14:creationId xmlns:p14="http://schemas.microsoft.com/office/powerpoint/2010/main" val="2576615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37</a:t>
            </a:fld>
            <a:endParaRPr lang="en-US" dirty="0"/>
          </a:p>
        </p:txBody>
      </p:sp>
    </p:spTree>
    <p:extLst>
      <p:ext uri="{BB962C8B-B14F-4D97-AF65-F5344CB8AC3E}">
        <p14:creationId xmlns:p14="http://schemas.microsoft.com/office/powerpoint/2010/main" val="279683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38</a:t>
            </a:fld>
            <a:endParaRPr lang="en-US" dirty="0"/>
          </a:p>
        </p:txBody>
      </p:sp>
    </p:spTree>
    <p:extLst>
      <p:ext uri="{BB962C8B-B14F-4D97-AF65-F5344CB8AC3E}">
        <p14:creationId xmlns:p14="http://schemas.microsoft.com/office/powerpoint/2010/main" val="2157574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39</a:t>
            </a:fld>
            <a:endParaRPr lang="en-US" dirty="0"/>
          </a:p>
        </p:txBody>
      </p:sp>
    </p:spTree>
    <p:extLst>
      <p:ext uri="{BB962C8B-B14F-4D97-AF65-F5344CB8AC3E}">
        <p14:creationId xmlns:p14="http://schemas.microsoft.com/office/powerpoint/2010/main" val="4064779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4F78B-9EE2-3D44-ABBD-8A2E42A00F44}" type="slidenum">
              <a:rPr lang="en-US" smtClean="0"/>
              <a:t>40</a:t>
            </a:fld>
            <a:endParaRPr lang="en-US" dirty="0"/>
          </a:p>
        </p:txBody>
      </p:sp>
    </p:spTree>
    <p:extLst>
      <p:ext uri="{BB962C8B-B14F-4D97-AF65-F5344CB8AC3E}">
        <p14:creationId xmlns:p14="http://schemas.microsoft.com/office/powerpoint/2010/main" val="3102029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41</a:t>
            </a:fld>
            <a:endParaRPr lang="en-US" dirty="0"/>
          </a:p>
        </p:txBody>
      </p:sp>
    </p:spTree>
    <p:extLst>
      <p:ext uri="{BB962C8B-B14F-4D97-AF65-F5344CB8AC3E}">
        <p14:creationId xmlns:p14="http://schemas.microsoft.com/office/powerpoint/2010/main" val="420516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a:t>
            </a:fld>
            <a:endParaRPr lang="en-US" dirty="0"/>
          </a:p>
        </p:txBody>
      </p:sp>
    </p:spTree>
    <p:extLst>
      <p:ext uri="{BB962C8B-B14F-4D97-AF65-F5344CB8AC3E}">
        <p14:creationId xmlns:p14="http://schemas.microsoft.com/office/powerpoint/2010/main" val="1432080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44</a:t>
            </a:fld>
            <a:endParaRPr lang="en-US" dirty="0"/>
          </a:p>
        </p:txBody>
      </p:sp>
    </p:spTree>
    <p:extLst>
      <p:ext uri="{BB962C8B-B14F-4D97-AF65-F5344CB8AC3E}">
        <p14:creationId xmlns:p14="http://schemas.microsoft.com/office/powerpoint/2010/main" val="1243384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45</a:t>
            </a:fld>
            <a:endParaRPr lang="en-US" dirty="0"/>
          </a:p>
        </p:txBody>
      </p:sp>
    </p:spTree>
    <p:extLst>
      <p:ext uri="{BB962C8B-B14F-4D97-AF65-F5344CB8AC3E}">
        <p14:creationId xmlns:p14="http://schemas.microsoft.com/office/powerpoint/2010/main" val="3362538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46</a:t>
            </a:fld>
            <a:endParaRPr lang="en-US" dirty="0"/>
          </a:p>
        </p:txBody>
      </p:sp>
    </p:spTree>
    <p:extLst>
      <p:ext uri="{BB962C8B-B14F-4D97-AF65-F5344CB8AC3E}">
        <p14:creationId xmlns:p14="http://schemas.microsoft.com/office/powerpoint/2010/main" val="2191642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In</a:t>
            </a:r>
            <a:r>
              <a:rPr lang="en-US" baseline="0" dirty="0" smtClean="0"/>
              <a:t> 2008 </a:t>
            </a:r>
            <a:r>
              <a:rPr lang="en-US" dirty="0" smtClean="0"/>
              <a:t>legislation</a:t>
            </a:r>
            <a:r>
              <a:rPr lang="en-US" baseline="0" dirty="0" smtClean="0"/>
              <a:t> passed the House. Introduced after the Port Wentworth/Imperial Sugar Incident. OSHA must develop a combustible standard within 18 months.  Referenced NFPA standards. NFPA 61 and 654. </a:t>
            </a: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6659C-A5BC-4941-956E-CC654BDF75EC}" type="slidenum">
              <a:rPr lang="en-US" smtClean="0"/>
              <a:pPr fontAlgn="base">
                <a:spcBef>
                  <a:spcPct val="0"/>
                </a:spcBef>
                <a:spcAft>
                  <a:spcPct val="0"/>
                </a:spcAft>
                <a:defRPr/>
              </a:pPr>
              <a:t>47</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6659C-A5BC-4941-956E-CC654BDF75EC}" type="slidenum">
              <a:rPr lang="en-US" smtClean="0"/>
              <a:pPr fontAlgn="base">
                <a:spcBef>
                  <a:spcPct val="0"/>
                </a:spcBef>
                <a:spcAft>
                  <a:spcPct val="0"/>
                </a:spcAft>
                <a:defRPr/>
              </a:pPr>
              <a:t>48</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49</a:t>
            </a:fld>
            <a:endParaRPr lang="en-US" dirty="0"/>
          </a:p>
        </p:txBody>
      </p:sp>
    </p:spTree>
    <p:extLst>
      <p:ext uri="{BB962C8B-B14F-4D97-AF65-F5344CB8AC3E}">
        <p14:creationId xmlns:p14="http://schemas.microsoft.com/office/powerpoint/2010/main" val="80613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50</a:t>
            </a:fld>
            <a:endParaRPr lang="en-US" dirty="0"/>
          </a:p>
        </p:txBody>
      </p:sp>
    </p:spTree>
    <p:extLst>
      <p:ext uri="{BB962C8B-B14F-4D97-AF65-F5344CB8AC3E}">
        <p14:creationId xmlns:p14="http://schemas.microsoft.com/office/powerpoint/2010/main" val="870916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51</a:t>
            </a:fld>
            <a:endParaRPr lang="en-US" dirty="0"/>
          </a:p>
        </p:txBody>
      </p:sp>
    </p:spTree>
    <p:extLst>
      <p:ext uri="{BB962C8B-B14F-4D97-AF65-F5344CB8AC3E}">
        <p14:creationId xmlns:p14="http://schemas.microsoft.com/office/powerpoint/2010/main" val="1747927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52</a:t>
            </a:fld>
            <a:endParaRPr lang="en-US" dirty="0"/>
          </a:p>
        </p:txBody>
      </p:sp>
    </p:spTree>
    <p:extLst>
      <p:ext uri="{BB962C8B-B14F-4D97-AF65-F5344CB8AC3E}">
        <p14:creationId xmlns:p14="http://schemas.microsoft.com/office/powerpoint/2010/main" val="3173799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53</a:t>
            </a:fld>
            <a:endParaRPr lang="en-US" dirty="0"/>
          </a:p>
        </p:txBody>
      </p:sp>
    </p:spTree>
    <p:extLst>
      <p:ext uri="{BB962C8B-B14F-4D97-AF65-F5344CB8AC3E}">
        <p14:creationId xmlns:p14="http://schemas.microsoft.com/office/powerpoint/2010/main" val="31283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6150"/>
          </a:xfrm>
        </p:spPr>
      </p:sp>
      <p:sp>
        <p:nvSpPr>
          <p:cNvPr id="3" name="Notes Placeholder 2"/>
          <p:cNvSpPr>
            <a:spLocks noGrp="1"/>
          </p:cNvSpPr>
          <p:nvPr>
            <p:ph type="body" idx="1"/>
          </p:nvPr>
        </p:nvSpPr>
        <p:spPr/>
        <p:txBody>
          <a:bodyPr>
            <a:normAutofit/>
          </a:bodyPr>
          <a:lstStyle/>
          <a:p>
            <a:r>
              <a:rPr lang="en-US" dirty="0" smtClean="0"/>
              <a:t>Most frequently</a:t>
            </a:r>
            <a:r>
              <a:rPr lang="en-US" baseline="0" dirty="0" smtClean="0"/>
              <a:t> cited OSHA standards:</a:t>
            </a:r>
          </a:p>
          <a:p>
            <a:endParaRPr lang="en-US" baseline="0" dirty="0" smtClean="0"/>
          </a:p>
          <a:p>
            <a:r>
              <a:rPr lang="en-US" baseline="0" dirty="0" smtClean="0"/>
              <a:t>1910.272 – Grain Handling Standard</a:t>
            </a:r>
          </a:p>
          <a:p>
            <a:r>
              <a:rPr lang="en-US" baseline="0" dirty="0" smtClean="0"/>
              <a:t>1910.219 – Mechanical power-transmission apparatus</a:t>
            </a:r>
          </a:p>
          <a:p>
            <a:r>
              <a:rPr lang="en-US" dirty="0" smtClean="0"/>
              <a:t>1910.23 – Guarding floor and wall openings and holes</a:t>
            </a:r>
          </a:p>
          <a:p>
            <a:r>
              <a:rPr lang="en-US" dirty="0" smtClean="0"/>
              <a:t>1910.146 – Permit required confined space</a:t>
            </a:r>
          </a:p>
          <a:p>
            <a:r>
              <a:rPr lang="en-US" dirty="0" smtClean="0"/>
              <a:t>1910.305 – Wiring methods, components and equipment</a:t>
            </a:r>
            <a:r>
              <a:rPr lang="en-US" baseline="0" dirty="0" smtClean="0"/>
              <a:t> for use</a:t>
            </a:r>
          </a:p>
          <a:p>
            <a:endParaRPr lang="en-US" baseline="0" dirty="0" smtClean="0"/>
          </a:p>
          <a:p>
            <a:r>
              <a:rPr lang="en-US" baseline="0" dirty="0" smtClean="0"/>
              <a:t>Most frequently cited standards in 1910.272 include:</a:t>
            </a:r>
          </a:p>
          <a:p>
            <a:endParaRPr lang="en-US" baseline="0" dirty="0" smtClean="0"/>
          </a:p>
          <a:p>
            <a:r>
              <a:rPr lang="en-US" baseline="0" dirty="0" smtClean="0"/>
              <a:t>1910.272 (j)(1) – failure to implement a written housekeeping program</a:t>
            </a:r>
          </a:p>
          <a:p>
            <a:r>
              <a:rPr lang="en-US" baseline="0" dirty="0" smtClean="0"/>
              <a:t>1910.272(g) (1)(i) – failure to issue a permit prior to entering a bin</a:t>
            </a:r>
          </a:p>
          <a:p>
            <a:r>
              <a:rPr lang="en-US" baseline="0" dirty="0" smtClean="0"/>
              <a:t>1910.272(g)(1)(ii) – failure to deenergize and disconnect all equipment in a grain storage structure before employees enter.</a:t>
            </a:r>
          </a:p>
          <a:p>
            <a:r>
              <a:rPr lang="en-US" baseline="0" dirty="0" smtClean="0"/>
              <a:t>1910.272 (j)(2)(ii) – failure to immediately remove fugitive dust accumulations, or provide equivalent protection</a:t>
            </a:r>
          </a:p>
          <a:p>
            <a:r>
              <a:rPr lang="en-US" baseline="0" dirty="0" smtClean="0"/>
              <a:t>1910.272(m)(3) – failure to maintain a certification record of performed preventative maintenance inspections</a:t>
            </a:r>
            <a:endParaRPr lang="en-US" dirty="0"/>
          </a:p>
        </p:txBody>
      </p:sp>
      <p:sp>
        <p:nvSpPr>
          <p:cNvPr id="4" name="Slide Number Placeholder 3"/>
          <p:cNvSpPr>
            <a:spLocks noGrp="1"/>
          </p:cNvSpPr>
          <p:nvPr>
            <p:ph type="sldNum" sz="quarter" idx="10"/>
          </p:nvPr>
        </p:nvSpPr>
        <p:spPr/>
        <p:txBody>
          <a:bodyPr/>
          <a:lstStyle/>
          <a:p>
            <a:pPr>
              <a:defRPr/>
            </a:pPr>
            <a:fld id="{D521B4A6-F4EF-4AD4-B893-F68365F00F3D}" type="slidenum">
              <a:rPr lang="en-US" smtClean="0"/>
              <a:pPr>
                <a:defRPr/>
              </a:pPr>
              <a:t>5</a:t>
            </a:fld>
            <a:endParaRPr lang="en-US" dirty="0"/>
          </a:p>
        </p:txBody>
      </p:sp>
    </p:spTree>
    <p:extLst>
      <p:ext uri="{BB962C8B-B14F-4D97-AF65-F5344CB8AC3E}">
        <p14:creationId xmlns:p14="http://schemas.microsoft.com/office/powerpoint/2010/main" val="1438267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54</a:t>
            </a:fld>
            <a:endParaRPr lang="en-US" dirty="0"/>
          </a:p>
        </p:txBody>
      </p:sp>
    </p:spTree>
    <p:extLst>
      <p:ext uri="{BB962C8B-B14F-4D97-AF65-F5344CB8AC3E}">
        <p14:creationId xmlns:p14="http://schemas.microsoft.com/office/powerpoint/2010/main" val="4209958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55</a:t>
            </a:fld>
            <a:endParaRPr lang="en-US" dirty="0"/>
          </a:p>
        </p:txBody>
      </p:sp>
    </p:spTree>
    <p:extLst>
      <p:ext uri="{BB962C8B-B14F-4D97-AF65-F5344CB8AC3E}">
        <p14:creationId xmlns:p14="http://schemas.microsoft.com/office/powerpoint/2010/main" val="1997257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0B381-B922-7042-A4BF-497335697F1B}" type="slidenum">
              <a:rPr lang="en-US" smtClean="0"/>
              <a:pPr/>
              <a:t>56</a:t>
            </a:fld>
            <a:endParaRPr lang="en-US" dirty="0"/>
          </a:p>
        </p:txBody>
      </p:sp>
    </p:spTree>
    <p:extLst>
      <p:ext uri="{BB962C8B-B14F-4D97-AF65-F5344CB8AC3E}">
        <p14:creationId xmlns:p14="http://schemas.microsoft.com/office/powerpoint/2010/main" val="365942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6</a:t>
            </a:fld>
            <a:endParaRPr lang="en-US" dirty="0"/>
          </a:p>
        </p:txBody>
      </p:sp>
    </p:spTree>
    <p:extLst>
      <p:ext uri="{BB962C8B-B14F-4D97-AF65-F5344CB8AC3E}">
        <p14:creationId xmlns:p14="http://schemas.microsoft.com/office/powerpoint/2010/main" val="403177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7</a:t>
            </a:fld>
            <a:endParaRPr lang="en-US" dirty="0"/>
          </a:p>
        </p:txBody>
      </p:sp>
    </p:spTree>
    <p:extLst>
      <p:ext uri="{BB962C8B-B14F-4D97-AF65-F5344CB8AC3E}">
        <p14:creationId xmlns:p14="http://schemas.microsoft.com/office/powerpoint/2010/main" val="402877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3400"/>
            <a:ext cx="5586413" cy="4191000"/>
          </a:xfrm>
        </p:spPr>
      </p:sp>
    </p:spTree>
    <p:extLst>
      <p:ext uri="{BB962C8B-B14F-4D97-AF65-F5344CB8AC3E}">
        <p14:creationId xmlns:p14="http://schemas.microsoft.com/office/powerpoint/2010/main" val="281590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0B381-B922-7042-A4BF-497335697F1B}" type="slidenum">
              <a:rPr lang="en-US" smtClean="0"/>
              <a:pPr/>
              <a:t>9</a:t>
            </a:fld>
            <a:endParaRPr lang="en-US" dirty="0"/>
          </a:p>
        </p:txBody>
      </p:sp>
    </p:spTree>
    <p:extLst>
      <p:ext uri="{BB962C8B-B14F-4D97-AF65-F5344CB8AC3E}">
        <p14:creationId xmlns:p14="http://schemas.microsoft.com/office/powerpoint/2010/main" val="239209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 y="1"/>
            <a:ext cx="9143999"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Olney2_extracted copy copy.jpg"/>
          <p:cNvPicPr>
            <a:picLocks noChangeAspect="1"/>
          </p:cNvPicPr>
          <p:nvPr userDrawn="1"/>
        </p:nvPicPr>
        <p:blipFill rotWithShape="1">
          <a:blip r:embed="rId2" cstate="print">
            <a:alphaModFix amt="48000"/>
            <a:extLst>
              <a:ext uri="{28A0092B-C50C-407E-A947-70E740481C1C}">
                <a14:useLocalDpi xmlns:a14="http://schemas.microsoft.com/office/drawing/2010/main" val="0"/>
              </a:ext>
            </a:extLst>
          </a:blip>
          <a:srcRect l="-11492" t="-15329"/>
          <a:stretch/>
        </p:blipFill>
        <p:spPr>
          <a:xfrm>
            <a:off x="346922" y="1054458"/>
            <a:ext cx="8797079" cy="5803542"/>
          </a:xfrm>
          <a:prstGeom prst="rect">
            <a:avLst/>
          </a:prstGeom>
        </p:spPr>
      </p:pic>
      <p:sp>
        <p:nvSpPr>
          <p:cNvPr id="7" name="Rectangle 6"/>
          <p:cNvSpPr/>
          <p:nvPr userDrawn="1"/>
        </p:nvSpPr>
        <p:spPr>
          <a:xfrm>
            <a:off x="0" y="1640111"/>
            <a:ext cx="9144000" cy="1091962"/>
          </a:xfrm>
          <a:prstGeom prst="rect">
            <a:avLst/>
          </a:prstGeom>
          <a:solidFill>
            <a:srgbClr val="174A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4A7C"/>
              </a:solidFill>
            </a:endParaRPr>
          </a:p>
        </p:txBody>
      </p:sp>
      <p:pic>
        <p:nvPicPr>
          <p:cNvPr id="11" name="Picture 10"/>
          <p:cNvPicPr>
            <a:picLocks noChangeAspect="1"/>
          </p:cNvPicPr>
          <p:nvPr userDrawn="1"/>
        </p:nvPicPr>
        <p:blipFill>
          <a:blip r:embed="rId3" cstate="print"/>
          <a:stretch>
            <a:fillRect/>
          </a:stretch>
        </p:blipFill>
        <p:spPr>
          <a:xfrm>
            <a:off x="572404" y="351054"/>
            <a:ext cx="4065509" cy="986917"/>
          </a:xfrm>
          <a:prstGeom prst="rect">
            <a:avLst/>
          </a:prstGeom>
        </p:spPr>
      </p:pic>
      <p:sp>
        <p:nvSpPr>
          <p:cNvPr id="2" name="Title 1"/>
          <p:cNvSpPr>
            <a:spLocks noGrp="1"/>
          </p:cNvSpPr>
          <p:nvPr>
            <p:ph type="ctrTitle"/>
          </p:nvPr>
        </p:nvSpPr>
        <p:spPr>
          <a:xfrm>
            <a:off x="572403" y="1640111"/>
            <a:ext cx="7772400" cy="1091962"/>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2403" y="2959795"/>
            <a:ext cx="6400800" cy="1803489"/>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4" cstate="print"/>
          <a:stretch>
            <a:fillRect/>
          </a:stretch>
        </p:blipFill>
        <p:spPr>
          <a:xfrm>
            <a:off x="0" y="6486608"/>
            <a:ext cx="9144000" cy="121386"/>
          </a:xfrm>
          <a:prstGeom prst="rect">
            <a:avLst/>
          </a:prstGeom>
        </p:spPr>
      </p:pic>
    </p:spTree>
    <p:extLst>
      <p:ext uri="{BB962C8B-B14F-4D97-AF65-F5344CB8AC3E}">
        <p14:creationId xmlns:p14="http://schemas.microsoft.com/office/powerpoint/2010/main" val="24740737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73B36-D20E-422C-9995-7D49FE3789A0}" type="datetime1">
              <a:rPr lang="en-US" smtClean="0"/>
              <a:t>3/10/2016</a:t>
            </a:fld>
            <a:endParaRPr lang="en-US" dirty="0"/>
          </a:p>
        </p:txBody>
      </p:sp>
      <p:sp>
        <p:nvSpPr>
          <p:cNvPr id="5" name="Footer Placeholder 4"/>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37258612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FE556-1636-429D-85C9-F19423E80900}" type="datetime1">
              <a:rPr lang="en-US" smtClean="0"/>
              <a:t>3/10/2016</a:t>
            </a:fld>
            <a:endParaRPr lang="en-US" dirty="0"/>
          </a:p>
        </p:txBody>
      </p:sp>
      <p:sp>
        <p:nvSpPr>
          <p:cNvPr id="5" name="Footer Placeholder 4"/>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18891080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1" y="1068572"/>
            <a:ext cx="8633637" cy="4961292"/>
          </a:xfrm>
        </p:spPr>
        <p:txBody>
          <a:bodyPr/>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204883" y="6083301"/>
            <a:ext cx="8634803" cy="279400"/>
          </a:xfrm>
        </p:spPr>
        <p:txBody>
          <a:bodyPr anchor="b">
            <a:normAutofit/>
          </a:bodyPr>
          <a:lstStyle>
            <a:lvl1pPr marL="0" indent="0">
              <a:buFontTx/>
              <a:buNone/>
              <a:defRPr sz="900"/>
            </a:lvl1pPr>
          </a:lstStyle>
          <a:p>
            <a:pPr lvl="0"/>
            <a:r>
              <a:rPr lang="en-US" dirty="0" smtClean="0"/>
              <a:t>Click to edit Master text styles</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46576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9707-23F0-463B-BD34-B7DB712B4EAD}" type="datetime1">
              <a:rPr lang="en-US" smtClean="0"/>
              <a:t>3/10/2016</a:t>
            </a:fld>
            <a:endParaRPr lang="en-US" dirty="0"/>
          </a:p>
        </p:txBody>
      </p:sp>
      <p:sp>
        <p:nvSpPr>
          <p:cNvPr id="5" name="Footer Placeholder 4"/>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1860670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2F522-AE45-4FCC-878B-74A125A5D863}" type="datetime1">
              <a:rPr lang="en-US" smtClean="0"/>
              <a:t>3/10/2016</a:t>
            </a:fld>
            <a:endParaRPr lang="en-US" dirty="0"/>
          </a:p>
        </p:txBody>
      </p:sp>
      <p:sp>
        <p:nvSpPr>
          <p:cNvPr id="5" name="Footer Placeholder 4"/>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3257460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3FFEA-6636-4DBD-BD32-4048A63E1894}" type="datetime1">
              <a:rPr lang="en-US" smtClean="0"/>
              <a:t>3/10/2016</a:t>
            </a:fld>
            <a:endParaRPr lang="en-US" dirty="0"/>
          </a:p>
        </p:txBody>
      </p:sp>
      <p:sp>
        <p:nvSpPr>
          <p:cNvPr id="6" name="Footer Placeholder 5"/>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4019060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927DB-C9BC-4A1C-8042-E0C9D30DD771}" type="datetime1">
              <a:rPr lang="en-US" smtClean="0"/>
              <a:t>3/10/2016</a:t>
            </a:fld>
            <a:endParaRPr lang="en-US" dirty="0"/>
          </a:p>
        </p:txBody>
      </p:sp>
      <p:sp>
        <p:nvSpPr>
          <p:cNvPr id="8" name="Footer Placeholder 7"/>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10263755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94E09-994F-4253-88AC-B2BE5B90D4FD}" type="datetime1">
              <a:rPr lang="en-US" smtClean="0"/>
              <a:t>3/10/2016</a:t>
            </a:fld>
            <a:endParaRPr lang="en-US" dirty="0"/>
          </a:p>
        </p:txBody>
      </p:sp>
      <p:sp>
        <p:nvSpPr>
          <p:cNvPr id="4" name="Footer Placeholder 3"/>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24559567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0587A-604F-4BF6-9258-BFADD42ED6D9}" type="datetime1">
              <a:rPr lang="en-US" smtClean="0"/>
              <a:t>3/10/2016</a:t>
            </a:fld>
            <a:endParaRPr lang="en-US" dirty="0"/>
          </a:p>
        </p:txBody>
      </p:sp>
      <p:sp>
        <p:nvSpPr>
          <p:cNvPr id="3" name="Footer Placeholder 2"/>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24435975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5B8ED-7E14-4C74-9FA5-EC20675050BF}" type="datetime1">
              <a:rPr lang="en-US" smtClean="0"/>
              <a:t>3/10/2016</a:t>
            </a:fld>
            <a:endParaRPr lang="en-US" dirty="0"/>
          </a:p>
        </p:txBody>
      </p:sp>
      <p:sp>
        <p:nvSpPr>
          <p:cNvPr id="6" name="Footer Placeholder 5"/>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6323459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E1C53-380B-48A2-BFA4-0AC25EE82E77}" type="datetime1">
              <a:rPr lang="en-US" smtClean="0"/>
              <a:t>3/10/2016</a:t>
            </a:fld>
            <a:endParaRPr lang="en-US" dirty="0"/>
          </a:p>
        </p:txBody>
      </p:sp>
      <p:sp>
        <p:nvSpPr>
          <p:cNvPr id="6" name="Footer Placeholder 5"/>
          <p:cNvSpPr>
            <a:spLocks noGrp="1"/>
          </p:cNvSpPr>
          <p:nvPr>
            <p:ph type="ftr" sz="quarter" idx="11"/>
          </p:nvPr>
        </p:nvSpPr>
        <p:spPr>
          <a:xfrm>
            <a:off x="3043267" y="663026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6AA744D-2B06-4248-B54F-6A7F426D9BD1}" type="slidenum">
              <a:rPr lang="en-US" smtClean="0"/>
              <a:pPr/>
              <a:t>‹#›</a:t>
            </a:fld>
            <a:endParaRPr lang="en-US" dirty="0"/>
          </a:p>
        </p:txBody>
      </p:sp>
    </p:spTree>
    <p:extLst>
      <p:ext uri="{BB962C8B-B14F-4D97-AF65-F5344CB8AC3E}">
        <p14:creationId xmlns:p14="http://schemas.microsoft.com/office/powerpoint/2010/main" val="1621384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9431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185"/>
            <a:ext cx="8229600" cy="49189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09489" y="63875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1709C-A0AC-4B7A-B6ED-A67265F37EC6}" type="datetime1">
              <a:rPr lang="en-US" smtClean="0"/>
              <a:t>3/10/2016</a:t>
            </a:fld>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AA744D-2B06-4248-B54F-6A7F426D9BD1}" type="slidenum">
              <a:rPr lang="en-US" smtClean="0"/>
              <a:pPr/>
              <a:t>‹#›</a:t>
            </a:fld>
            <a:endParaRPr lang="en-US" dirty="0"/>
          </a:p>
        </p:txBody>
      </p:sp>
      <p:pic>
        <p:nvPicPr>
          <p:cNvPr id="5" name="Picture 4"/>
          <p:cNvPicPr>
            <a:picLocks noChangeAspect="1"/>
          </p:cNvPicPr>
          <p:nvPr/>
        </p:nvPicPr>
        <p:blipFill>
          <a:blip r:embed="rId14" cstate="print"/>
          <a:stretch>
            <a:fillRect/>
          </a:stretch>
        </p:blipFill>
        <p:spPr>
          <a:xfrm>
            <a:off x="0" y="6320837"/>
            <a:ext cx="9144000" cy="400639"/>
          </a:xfrm>
          <a:prstGeom prst="rect">
            <a:avLst/>
          </a:prstGeom>
        </p:spPr>
      </p:pic>
      <p:sp>
        <p:nvSpPr>
          <p:cNvPr id="8" name="Rectangle 7"/>
          <p:cNvSpPr/>
          <p:nvPr/>
        </p:nvSpPr>
        <p:spPr>
          <a:xfrm>
            <a:off x="0" y="-11340"/>
            <a:ext cx="9144000" cy="1091962"/>
          </a:xfrm>
          <a:prstGeom prst="rect">
            <a:avLst/>
          </a:prstGeom>
          <a:solidFill>
            <a:srgbClr val="174A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841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l" defTabSz="457200" rtl="0" eaLnBrk="1" latinLnBrk="0" hangingPunct="1">
        <a:spcBef>
          <a:spcPct val="0"/>
        </a:spcBef>
        <a:buNone/>
        <a:defRPr sz="3200" b="1" i="0" kern="1200">
          <a:solidFill>
            <a:srgbClr val="FFFFFF"/>
          </a:solidFill>
          <a:latin typeface="Arial"/>
          <a:ea typeface="+mj-ea"/>
          <a:cs typeface="Arial"/>
        </a:defRPr>
      </a:lvl1pPr>
    </p:titleStyle>
    <p:bodyStyle>
      <a:lvl1pPr marL="342900" indent="-342900" algn="l" defTabSz="457200" rtl="0" eaLnBrk="1" latinLnBrk="0" hangingPunct="1">
        <a:spcBef>
          <a:spcPct val="20000"/>
        </a:spcBef>
        <a:buClr>
          <a:srgbClr val="E783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E7832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E783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7832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E783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20.rs6.net/tn.jsp?f=001xLsOOT4eQ4P8Qm5h-Z40oMMQ8Refw3VP55VZWYHYLjSrXD0LFcvTbanPFerNKdbu2Izf0m86H2cS0DYUmEM10Hn15zUTH0T9msP-DizbaXqUU54W6FaC4y_wjHUQy6cRIMyVTLw2NPnOrqLDtXjjUGIhBygoDYKFiHiKP16QRMrH3Y7yN5htdheMrZVwL1xpZtLtvc1akrMv_zpOU9KAwwIbtu81knQhZTs--gDKRyI=&amp;c=0IWw8JSw47iaUidA8XIYahxDv78nI8vuEmsNJVm9Wqaa8KwkBZsqWQ==&amp;ch=vbVZBFJnuzo-9iZuuwEE9mTMp4IGXwNtPKd8-LzTswbVICClnOQO9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r20.rs6.net/tn.jsp?f=001xLsOOT4eQ4P8Qm5h-Z40oMMQ8Refw3VP55VZWYHYLjSrXD0LFcvTbanPFerNKdbuVrQoR1jgEtNhMEfgOggiFj-QMHpnnwOtTUWF5-xB6_H0Oaq1yUuXboqkx3s3AUMJFWpWAj2qRqki9OxcCwYRY9bgG57824KpB4mGv_grNlPybveMKsHCG-Sv4-joq3bT1E5KjpPAcz8L10DD4incAIIe8S7Xlrkr&amp;c=0IWw8JSw47iaUidA8XIYahxDv78nI8vuEmsNJVm9Wqaa8KwkBZsqWQ==&amp;ch=vbVZBFJnuzo-9iZuuwEE9mTMp4IGXwNtPKd8-LzTswbVICClnOQO9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gfa.org/wp-content/uploads/2012-GHS-Guidance-Document-FINAL.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Top Regulatory Issues Facing the Grain, Feed and Processing  Industry in 2016</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Jess McCluer</a:t>
            </a:r>
          </a:p>
          <a:p>
            <a:r>
              <a:rPr lang="en-US" dirty="0" smtClean="0"/>
              <a:t>National Grain and Feed Association</a:t>
            </a:r>
          </a:p>
          <a:p>
            <a:r>
              <a:rPr lang="en-US" dirty="0" smtClean="0"/>
              <a:t>February 23, 2016</a:t>
            </a:r>
          </a:p>
          <a:p>
            <a:r>
              <a:rPr lang="en-US" dirty="0" smtClean="0"/>
              <a:t>Oklahoma City</a:t>
            </a:r>
            <a:r>
              <a:rPr lang="en-US" smtClean="0"/>
              <a:t>, Okla.</a:t>
            </a:r>
            <a:endParaRPr lang="en-US" dirty="0" smtClean="0"/>
          </a:p>
        </p:txBody>
      </p:sp>
    </p:spTree>
    <p:extLst>
      <p:ext uri="{BB962C8B-B14F-4D97-AF65-F5344CB8AC3E}">
        <p14:creationId xmlns:p14="http://schemas.microsoft.com/office/powerpoint/2010/main" val="42900485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539"/>
            <a:ext cx="9144000" cy="808038"/>
          </a:xfrm>
        </p:spPr>
        <p:txBody>
          <a:bodyPr/>
          <a:lstStyle/>
          <a:p>
            <a:pPr algn="ctr"/>
            <a:r>
              <a:rPr lang="en-US" dirty="0" smtClean="0"/>
              <a:t>Key Areas to Watch in 2016</a:t>
            </a:r>
            <a:endParaRPr lang="en-US" dirty="0"/>
          </a:p>
        </p:txBody>
      </p:sp>
      <p:sp>
        <p:nvSpPr>
          <p:cNvPr id="3" name="Content Placeholder 2"/>
          <p:cNvSpPr>
            <a:spLocks noGrp="1"/>
          </p:cNvSpPr>
          <p:nvPr>
            <p:ph idx="1"/>
          </p:nvPr>
        </p:nvSpPr>
        <p:spPr>
          <a:xfrm>
            <a:off x="368492" y="1255594"/>
            <a:ext cx="8584441" cy="4879036"/>
          </a:xfrm>
        </p:spPr>
        <p:txBody>
          <a:bodyPr>
            <a:noAutofit/>
          </a:bodyPr>
          <a:lstStyle/>
          <a:p>
            <a:pPr>
              <a:spcBef>
                <a:spcPts val="0"/>
              </a:spcBef>
            </a:pPr>
            <a:r>
              <a:rPr lang="en-US" sz="3000" dirty="0" smtClean="0"/>
              <a:t>Regulations</a:t>
            </a:r>
          </a:p>
          <a:p>
            <a:pPr lvl="1">
              <a:spcBef>
                <a:spcPts val="0"/>
              </a:spcBef>
            </a:pPr>
            <a:r>
              <a:rPr lang="en-US" sz="3000" dirty="0" smtClean="0"/>
              <a:t>Revised Silica Standard</a:t>
            </a:r>
          </a:p>
          <a:p>
            <a:pPr lvl="1">
              <a:spcBef>
                <a:spcPts val="0"/>
              </a:spcBef>
            </a:pPr>
            <a:r>
              <a:rPr lang="en-US" sz="3000" dirty="0" smtClean="0"/>
              <a:t>Injury and Illness Electronic Reporting</a:t>
            </a:r>
          </a:p>
          <a:p>
            <a:pPr lvl="1">
              <a:spcBef>
                <a:spcPts val="0"/>
              </a:spcBef>
            </a:pPr>
            <a:r>
              <a:rPr lang="en-US" sz="3000" dirty="0" smtClean="0"/>
              <a:t>Walking Working Surfaces</a:t>
            </a:r>
          </a:p>
          <a:p>
            <a:pPr marL="457200" lvl="1" indent="0">
              <a:spcBef>
                <a:spcPts val="0"/>
              </a:spcBef>
              <a:buNone/>
            </a:pPr>
            <a:endParaRPr lang="en-US" sz="3000" dirty="0" smtClean="0"/>
          </a:p>
          <a:p>
            <a:pPr>
              <a:spcBef>
                <a:spcPts val="0"/>
              </a:spcBef>
            </a:pPr>
            <a:r>
              <a:rPr lang="en-US" sz="3000" dirty="0" smtClean="0"/>
              <a:t>Sub regulatory Actions</a:t>
            </a:r>
          </a:p>
          <a:p>
            <a:pPr lvl="1">
              <a:spcBef>
                <a:spcPts val="0"/>
              </a:spcBef>
            </a:pPr>
            <a:r>
              <a:rPr lang="en-US" sz="3000" dirty="0" smtClean="0"/>
              <a:t>Combustible Dust</a:t>
            </a:r>
          </a:p>
          <a:p>
            <a:pPr lvl="1">
              <a:spcBef>
                <a:spcPts val="0"/>
              </a:spcBef>
            </a:pPr>
            <a:r>
              <a:rPr lang="en-US" sz="3000" dirty="0" smtClean="0"/>
              <a:t>Repeal of retail agriculture exemption from PSM</a:t>
            </a:r>
          </a:p>
          <a:p>
            <a:pPr lvl="1">
              <a:spcBef>
                <a:spcPts val="0"/>
              </a:spcBef>
            </a:pPr>
            <a:r>
              <a:rPr lang="en-US" sz="3000" dirty="0" smtClean="0"/>
              <a:t>Increased fines</a:t>
            </a:r>
          </a:p>
          <a:p>
            <a:pPr>
              <a:spcBef>
                <a:spcPts val="0"/>
              </a:spcBef>
            </a:pPr>
            <a:endParaRPr lang="en-US" sz="3000" dirty="0" smtClean="0"/>
          </a:p>
        </p:txBody>
      </p:sp>
      <p:sp>
        <p:nvSpPr>
          <p:cNvPr id="4" name="Slide Number Placeholder 3"/>
          <p:cNvSpPr>
            <a:spLocks noGrp="1"/>
          </p:cNvSpPr>
          <p:nvPr>
            <p:ph type="sldNum" sz="quarter" idx="12"/>
          </p:nvPr>
        </p:nvSpPr>
        <p:spPr/>
        <p:txBody>
          <a:bodyPr/>
          <a:lstStyle/>
          <a:p>
            <a:fld id="{C6AA744D-2B06-4248-B54F-6A7F426D9BD1}" type="slidenum">
              <a:rPr lang="en-US" smtClean="0"/>
              <a:pPr/>
              <a:t>10</a:t>
            </a:fld>
            <a:endParaRPr lang="en-US" dirty="0"/>
          </a:p>
        </p:txBody>
      </p:sp>
    </p:spTree>
    <p:extLst>
      <p:ext uri="{BB962C8B-B14F-4D97-AF65-F5344CB8AC3E}">
        <p14:creationId xmlns:p14="http://schemas.microsoft.com/office/powerpoint/2010/main" val="38327865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203579"/>
            <a:ext cx="9144000" cy="808038"/>
          </a:xfrm>
        </p:spPr>
        <p:txBody>
          <a:bodyPr/>
          <a:lstStyle/>
          <a:p>
            <a:pPr algn="ctr"/>
            <a:r>
              <a:rPr lang="en-US" sz="3600" dirty="0" smtClean="0">
                <a:latin typeface="Arial" charset="0"/>
                <a:cs typeface="Arial" charset="0"/>
              </a:rPr>
              <a:t>Sub regulatory Problems</a:t>
            </a:r>
          </a:p>
        </p:txBody>
      </p:sp>
      <p:sp>
        <p:nvSpPr>
          <p:cNvPr id="3" name="Content Placeholder 2"/>
          <p:cNvSpPr>
            <a:spLocks noGrp="1"/>
          </p:cNvSpPr>
          <p:nvPr>
            <p:ph idx="1"/>
          </p:nvPr>
        </p:nvSpPr>
        <p:spPr>
          <a:xfrm>
            <a:off x="191070" y="1282891"/>
            <a:ext cx="8748215" cy="4817659"/>
          </a:xfrm>
        </p:spPr>
        <p:txBody>
          <a:bodyPr rtlCol="0">
            <a:normAutofit lnSpcReduction="10000"/>
          </a:bodyPr>
          <a:lstStyle/>
          <a:p>
            <a:pPr defTabSz="914400" fontAlgn="auto">
              <a:spcBef>
                <a:spcPts val="0"/>
              </a:spcBef>
              <a:spcAft>
                <a:spcPts val="0"/>
              </a:spcAft>
              <a:buFont typeface="Arial" pitchFamily="34" charset="0"/>
              <a:buChar char="•"/>
              <a:defRPr/>
            </a:pPr>
            <a:r>
              <a:rPr lang="en-US" kern="0" dirty="0" smtClean="0">
                <a:ea typeface="ＭＳ Ｐゴシック"/>
                <a:cs typeface="Arial" pitchFamily="34" charset="0"/>
              </a:rPr>
              <a:t>Sub regulatory actions—substantive changes without transparency, involvement, or accountability</a:t>
            </a:r>
          </a:p>
          <a:p>
            <a:pPr lvl="1" defTabSz="914400" fontAlgn="auto">
              <a:spcBef>
                <a:spcPts val="0"/>
              </a:spcBef>
              <a:spcAft>
                <a:spcPts val="0"/>
              </a:spcAft>
              <a:buFont typeface="Arial" pitchFamily="34" charset="0"/>
              <a:buChar char="•"/>
              <a:defRPr/>
            </a:pPr>
            <a:r>
              <a:rPr lang="en-US" kern="0" dirty="0" smtClean="0">
                <a:ea typeface="ＭＳ Ｐゴシック"/>
                <a:cs typeface="Arial" pitchFamily="34" charset="0"/>
              </a:rPr>
              <a:t>Guidance—interpretations such as union walk around rights </a:t>
            </a:r>
          </a:p>
          <a:p>
            <a:pPr lvl="1" defTabSz="914400" fontAlgn="auto">
              <a:spcBef>
                <a:spcPts val="0"/>
              </a:spcBef>
              <a:spcAft>
                <a:spcPts val="0"/>
              </a:spcAft>
              <a:buFont typeface="Arial" pitchFamily="34" charset="0"/>
              <a:buChar char="•"/>
              <a:defRPr/>
            </a:pPr>
            <a:r>
              <a:rPr lang="en-US" kern="0" dirty="0" smtClean="0">
                <a:ea typeface="ＭＳ Ｐゴシック"/>
                <a:cs typeface="Arial" pitchFamily="34" charset="0"/>
              </a:rPr>
              <a:t>Penalty policies—increased penalties, longer look-back period for repeat violations</a:t>
            </a:r>
          </a:p>
          <a:p>
            <a:pPr lvl="1" defTabSz="914400" fontAlgn="auto">
              <a:spcBef>
                <a:spcPts val="0"/>
              </a:spcBef>
              <a:spcAft>
                <a:spcPts val="0"/>
              </a:spcAft>
              <a:buFont typeface="Arial" pitchFamily="34" charset="0"/>
              <a:buChar char="•"/>
              <a:defRPr/>
            </a:pPr>
            <a:r>
              <a:rPr lang="en-US" kern="0" dirty="0" smtClean="0">
                <a:ea typeface="ＭＳ Ｐゴシック"/>
                <a:cs typeface="Arial" pitchFamily="34" charset="0"/>
              </a:rPr>
              <a:t>New compliance directives—incentive programs, combustible dust under GHS</a:t>
            </a:r>
          </a:p>
          <a:p>
            <a:pPr lvl="1" defTabSz="914400" fontAlgn="auto">
              <a:spcBef>
                <a:spcPts val="0"/>
              </a:spcBef>
              <a:spcAft>
                <a:spcPts val="0"/>
              </a:spcAft>
              <a:buFont typeface="Arial" pitchFamily="34" charset="0"/>
              <a:buChar char="•"/>
              <a:defRPr/>
            </a:pPr>
            <a:r>
              <a:rPr lang="en-US" kern="0" dirty="0" smtClean="0">
                <a:ea typeface="ＭＳ Ｐゴシック"/>
                <a:cs typeface="Arial" pitchFamily="34" charset="0"/>
              </a:rPr>
              <a:t>National Emphasis Programs—recordkeeping, combustible dust, nursing homes (read: ergo) </a:t>
            </a:r>
          </a:p>
        </p:txBody>
      </p:sp>
      <p:sp>
        <p:nvSpPr>
          <p:cNvPr id="2" name="Slide Number Placeholder 1"/>
          <p:cNvSpPr>
            <a:spLocks noGrp="1"/>
          </p:cNvSpPr>
          <p:nvPr>
            <p:ph type="sldNum" sz="quarter" idx="12"/>
          </p:nvPr>
        </p:nvSpPr>
        <p:spPr/>
        <p:txBody>
          <a:bodyPr/>
          <a:lstStyle/>
          <a:p>
            <a:fld id="{C6AA744D-2B06-4248-B54F-6A7F426D9BD1}" type="slidenum">
              <a:rPr lang="en-US" smtClean="0"/>
              <a:pPr/>
              <a:t>11</a:t>
            </a:fld>
            <a:endParaRPr lang="en-US" dirty="0"/>
          </a:p>
        </p:txBody>
      </p:sp>
    </p:spTree>
    <p:extLst>
      <p:ext uri="{BB962C8B-B14F-4D97-AF65-F5344CB8AC3E}">
        <p14:creationId xmlns:p14="http://schemas.microsoft.com/office/powerpoint/2010/main" val="496897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Increased OSHA Penalties </a:t>
            </a:r>
            <a:endParaRPr lang="en-US" dirty="0"/>
          </a:p>
        </p:txBody>
      </p:sp>
      <p:sp>
        <p:nvSpPr>
          <p:cNvPr id="3" name="Content Placeholder 2"/>
          <p:cNvSpPr>
            <a:spLocks noGrp="1"/>
          </p:cNvSpPr>
          <p:nvPr>
            <p:ph idx="1"/>
          </p:nvPr>
        </p:nvSpPr>
        <p:spPr/>
        <p:txBody>
          <a:bodyPr>
            <a:normAutofit/>
          </a:bodyPr>
          <a:lstStyle/>
          <a:p>
            <a:r>
              <a:rPr lang="en-US" sz="2600" dirty="0"/>
              <a:t>The Bipartisan Budget Act of 2015 was quickly negotiated between the Democrats and Republicans in Congress to avoid a default on the nation’s debt.  However, it included an unexpected surprise:  an increase in OSHA </a:t>
            </a:r>
            <a:r>
              <a:rPr lang="en-US" sz="2600" dirty="0" smtClean="0"/>
              <a:t>penalties.</a:t>
            </a:r>
          </a:p>
          <a:p>
            <a:r>
              <a:rPr lang="en-US" sz="2600" dirty="0"/>
              <a:t>The initial “catch-up” adjustment amount will be the percentage difference between the CPI in October 2015 and the CPI in October 1990, which was the year that OSHA penalties were last adjusted.   </a:t>
            </a:r>
            <a:endParaRPr lang="en-US" sz="2600" dirty="0" smtClean="0"/>
          </a:p>
          <a:p>
            <a:r>
              <a:rPr lang="en-US" sz="2600" dirty="0" smtClean="0"/>
              <a:t>Will be publishing a notice in the Federal Register that should take effect in late 2016-early 2017.</a:t>
            </a:r>
          </a:p>
          <a:p>
            <a:endParaRPr lang="en-US" dirty="0"/>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12</a:t>
            </a:fld>
            <a:endParaRPr lang="en-US" dirty="0"/>
          </a:p>
        </p:txBody>
      </p:sp>
    </p:spTree>
    <p:extLst>
      <p:ext uri="{BB962C8B-B14F-4D97-AF65-F5344CB8AC3E}">
        <p14:creationId xmlns:p14="http://schemas.microsoft.com/office/powerpoint/2010/main" val="31341140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Increased OSHA Penalties (cont.)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Penalties will increase up to 82%. The </a:t>
            </a:r>
            <a:r>
              <a:rPr lang="en-US" dirty="0"/>
              <a:t>approximate numbers shake out as </a:t>
            </a:r>
            <a:r>
              <a:rPr lang="en-US" dirty="0" smtClean="0"/>
              <a:t>follows (approximately</a:t>
            </a:r>
            <a:r>
              <a:rPr lang="en-US" dirty="0"/>
              <a:t>):    </a:t>
            </a:r>
          </a:p>
          <a:p>
            <a:pPr lvl="0"/>
            <a:endParaRPr lang="en-US" i="1" dirty="0" smtClean="0"/>
          </a:p>
          <a:p>
            <a:pPr lvl="0"/>
            <a:r>
              <a:rPr lang="en-US" i="1" dirty="0" smtClean="0"/>
              <a:t>Other-than-Serious </a:t>
            </a:r>
            <a:r>
              <a:rPr lang="en-US" i="1" dirty="0"/>
              <a:t>Violation</a:t>
            </a:r>
            <a:r>
              <a:rPr lang="en-US" dirty="0"/>
              <a:t>: Maximum of approximately $12,476 (The current maximum is $7,000.)</a:t>
            </a:r>
          </a:p>
          <a:p>
            <a:pPr lvl="0"/>
            <a:r>
              <a:rPr lang="en-US" i="1" dirty="0"/>
              <a:t>Serious Violation</a:t>
            </a:r>
            <a:r>
              <a:rPr lang="en-US" dirty="0"/>
              <a:t>: Maximum of approximately $12,476 (The current maximum is $7,000.)</a:t>
            </a:r>
          </a:p>
          <a:p>
            <a:pPr lvl="0"/>
            <a:r>
              <a:rPr lang="en-US" i="1" dirty="0"/>
              <a:t>Repeat Violation</a:t>
            </a:r>
            <a:r>
              <a:rPr lang="en-US" dirty="0"/>
              <a:t>: Maximum of approximately $124,765 (The current maximum is $70,000.)</a:t>
            </a:r>
          </a:p>
          <a:p>
            <a:pPr lvl="0"/>
            <a:r>
              <a:rPr lang="en-US" i="1" dirty="0"/>
              <a:t>Willful Violation</a:t>
            </a:r>
            <a:r>
              <a:rPr lang="en-US" dirty="0"/>
              <a:t>: Minimum of approximately $8,912; maximum of approximately $124,765 (The current minimum is $5,000; the current maximum is $70,000)</a:t>
            </a:r>
          </a:p>
          <a:p>
            <a:pPr lvl="0"/>
            <a:r>
              <a:rPr lang="en-US" i="1" dirty="0"/>
              <a:t>Failure-to-Abate</a:t>
            </a:r>
            <a:r>
              <a:rPr lang="en-US" dirty="0"/>
              <a:t>: Maximum of approximately $12,476 per day (The current maximum is $7,000)</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13</a:t>
            </a:fld>
            <a:endParaRPr lang="en-US" dirty="0"/>
          </a:p>
        </p:txBody>
      </p:sp>
    </p:spTree>
    <p:extLst>
      <p:ext uri="{BB962C8B-B14F-4D97-AF65-F5344CB8AC3E}">
        <p14:creationId xmlns:p14="http://schemas.microsoft.com/office/powerpoint/2010/main" val="6244811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OSHA’s Weighted Inspections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 </a:t>
            </a:r>
            <a:r>
              <a:rPr lang="en-US" dirty="0"/>
              <a:t>October 1, OSHA began a new process for implementing and planning inspections.  Under the new “Enforcement Weighting System,” routine inspections are valued as one “Enforcement Unit,” while more complex categories are valued at up to eight Enforcement Units. </a:t>
            </a:r>
            <a:endParaRPr lang="en-US" dirty="0" smtClean="0"/>
          </a:p>
          <a:p>
            <a:pPr lvl="1"/>
            <a:r>
              <a:rPr lang="en-US" dirty="0" smtClean="0"/>
              <a:t>For </a:t>
            </a:r>
            <a:r>
              <a:rPr lang="en-US" dirty="0"/>
              <a:t>example, process safety management inspections are valued at seven units, workplace violence inspections are three units, and inspections involving a chemical for which there is no permissible exposure limit are also three units.</a:t>
            </a:r>
          </a:p>
          <a:p>
            <a:endParaRPr lang="en-US" dirty="0"/>
          </a:p>
          <a:p>
            <a:r>
              <a:rPr lang="en-US" dirty="0"/>
              <a:t>The agency said the values are based on historical data and will be monitored and adjusted as necessary.</a:t>
            </a:r>
          </a:p>
          <a:p>
            <a:endParaRPr lang="en-US" dirty="0"/>
          </a:p>
          <a:p>
            <a:r>
              <a:rPr lang="en-US" dirty="0"/>
              <a:t>OSHA’s new “weighted inspection” process rewards Compliance Officers for longer inspections, and focusing on general duty items such as ergonomics and workplace violence. </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14</a:t>
            </a:fld>
            <a:endParaRPr lang="en-US" dirty="0"/>
          </a:p>
        </p:txBody>
      </p:sp>
    </p:spTree>
    <p:extLst>
      <p:ext uri="{BB962C8B-B14F-4D97-AF65-F5344CB8AC3E}">
        <p14:creationId xmlns:p14="http://schemas.microsoft.com/office/powerpoint/2010/main" val="40525868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Top Grain Handling Issues for 2016</a:t>
            </a:r>
            <a:endParaRPr lang="en-US" dirty="0">
              <a:solidFill>
                <a:schemeClr val="bg1"/>
              </a:solidFill>
            </a:endParaRPr>
          </a:p>
        </p:txBody>
      </p:sp>
      <p:sp>
        <p:nvSpPr>
          <p:cNvPr id="3" name="Content Placeholder 2"/>
          <p:cNvSpPr>
            <a:spLocks noGrp="1"/>
          </p:cNvSpPr>
          <p:nvPr>
            <p:ph idx="1"/>
          </p:nvPr>
        </p:nvSpPr>
        <p:spPr/>
        <p:txBody>
          <a:bodyPr>
            <a:normAutofit/>
          </a:bodyPr>
          <a:lstStyle/>
          <a:p>
            <a:pPr marL="457200" lvl="1" indent="0">
              <a:lnSpc>
                <a:spcPct val="90000"/>
              </a:lnSpc>
              <a:buClr>
                <a:schemeClr val="accent6"/>
              </a:buClr>
              <a:buNone/>
              <a:defRPr/>
            </a:pPr>
            <a:endParaRPr lang="en-US" sz="3200" dirty="0" smtClean="0">
              <a:latin typeface="Calibri" pitchFamily="34" charset="0"/>
            </a:endParaRPr>
          </a:p>
          <a:p>
            <a:pPr lvl="1">
              <a:lnSpc>
                <a:spcPct val="90000"/>
              </a:lnSpc>
              <a:buClr>
                <a:schemeClr val="accent6"/>
              </a:buClr>
              <a:buFont typeface="Arial" pitchFamily="34" charset="0"/>
              <a:buChar char="•"/>
              <a:defRPr/>
            </a:pPr>
            <a:r>
              <a:rPr lang="en-US" sz="3200" dirty="0" smtClean="0">
                <a:latin typeface="Calibri" pitchFamily="34" charset="0"/>
              </a:rPr>
              <a:t>Combustible Dust Rulemaking</a:t>
            </a:r>
          </a:p>
          <a:p>
            <a:pPr lvl="2">
              <a:lnSpc>
                <a:spcPct val="90000"/>
              </a:lnSpc>
              <a:buClr>
                <a:schemeClr val="accent6"/>
              </a:buClr>
              <a:buFont typeface="Courier New" pitchFamily="49" charset="0"/>
              <a:buChar char="o"/>
              <a:defRPr/>
            </a:pPr>
            <a:r>
              <a:rPr lang="en-US" sz="3200" dirty="0" smtClean="0">
                <a:latin typeface="Calibri" pitchFamily="34" charset="0"/>
              </a:rPr>
              <a:t>Globally Harmonized System for Labeling</a:t>
            </a:r>
          </a:p>
          <a:p>
            <a:pPr lvl="2">
              <a:lnSpc>
                <a:spcPct val="90000"/>
              </a:lnSpc>
              <a:buClr>
                <a:schemeClr val="accent6"/>
              </a:buClr>
              <a:buFont typeface="Courier New" pitchFamily="49" charset="0"/>
              <a:buChar char="o"/>
              <a:defRPr/>
            </a:pPr>
            <a:r>
              <a:rPr lang="en-US" sz="3200" dirty="0" smtClean="0">
                <a:latin typeface="Calibri" pitchFamily="34" charset="0"/>
              </a:rPr>
              <a:t>Industry Consensus Standards e.g. NFPA</a:t>
            </a:r>
          </a:p>
          <a:p>
            <a:pPr lvl="1">
              <a:lnSpc>
                <a:spcPct val="90000"/>
              </a:lnSpc>
              <a:buClr>
                <a:schemeClr val="accent6"/>
              </a:buClr>
              <a:buFont typeface="Arial" pitchFamily="34" charset="0"/>
              <a:buChar char="•"/>
              <a:defRPr/>
            </a:pPr>
            <a:r>
              <a:rPr lang="en-US" sz="3200" dirty="0" smtClean="0">
                <a:latin typeface="Calibri" pitchFamily="34" charset="0"/>
              </a:rPr>
              <a:t>Injury and Illness Recordkeeping and Reporting</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15</a:t>
            </a:fld>
            <a:endParaRPr lang="en-US" dirty="0"/>
          </a:p>
        </p:txBody>
      </p:sp>
    </p:spTree>
    <p:extLst>
      <p:ext uri="{BB962C8B-B14F-4D97-AF65-F5344CB8AC3E}">
        <p14:creationId xmlns:p14="http://schemas.microsoft.com/office/powerpoint/2010/main" val="41862572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sz="4800" b="1" dirty="0" smtClean="0"/>
              <a:t>Globally Harmonized Standard For Labelling </a:t>
            </a:r>
            <a:endParaRPr lang="en-US" sz="4800" b="1"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16</a:t>
            </a:fld>
            <a:endParaRPr lang="en-US" dirty="0"/>
          </a:p>
        </p:txBody>
      </p:sp>
    </p:spTree>
    <p:extLst>
      <p:ext uri="{BB962C8B-B14F-4D97-AF65-F5344CB8AC3E}">
        <p14:creationId xmlns:p14="http://schemas.microsoft.com/office/powerpoint/2010/main" val="9751613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 y="0"/>
            <a:ext cx="8785225" cy="1050925"/>
          </a:xfrm>
        </p:spPr>
        <p:txBody>
          <a:bodyPr/>
          <a:lstStyle/>
          <a:p>
            <a:pPr algn="ctr" eaLnBrk="1" hangingPunct="1"/>
            <a:r>
              <a:rPr lang="en-US" altLang="en-US" dirty="0" smtClean="0">
                <a:latin typeface="Arial" charset="0"/>
                <a:cs typeface="Arial" charset="0"/>
              </a:rPr>
              <a:t>Revised Hazard Communication Standard</a:t>
            </a:r>
          </a:p>
        </p:txBody>
      </p:sp>
      <p:sp>
        <p:nvSpPr>
          <p:cNvPr id="16387" name="Content Placeholder 2"/>
          <p:cNvSpPr>
            <a:spLocks noGrp="1"/>
          </p:cNvSpPr>
          <p:nvPr>
            <p:ph idx="1"/>
          </p:nvPr>
        </p:nvSpPr>
        <p:spPr>
          <a:xfrm>
            <a:off x="304800" y="1330325"/>
            <a:ext cx="8704263" cy="4765675"/>
          </a:xfrm>
        </p:spPr>
        <p:txBody>
          <a:bodyPr/>
          <a:lstStyle/>
          <a:p>
            <a:pPr eaLnBrk="1" hangingPunct="1"/>
            <a:r>
              <a:rPr lang="en-US" altLang="en-US" dirty="0" smtClean="0"/>
              <a:t>May 26, 2012 - Updates to the Hazard Communication Standard (HCS) became final</a:t>
            </a:r>
          </a:p>
          <a:p>
            <a:pPr eaLnBrk="1" hangingPunct="1"/>
            <a:r>
              <a:rPr lang="en-US" altLang="en-US" dirty="0" smtClean="0"/>
              <a:t>Majority of revisions involved OSHA adopting the Globally Harmonized Standard for Classification of Chemicals (GHS)</a:t>
            </a:r>
          </a:p>
          <a:p>
            <a:pPr eaLnBrk="1" hangingPunct="1"/>
            <a:r>
              <a:rPr lang="en-US" altLang="en-US" dirty="0" smtClean="0"/>
              <a:t>Most significant changes to 2012 HCS for grain/feed industries are how combustible dust is addressed and distribution of safety data sheets and labels</a:t>
            </a:r>
          </a:p>
          <a:p>
            <a:pPr eaLnBrk="1" hangingPunct="1"/>
            <a:endParaRPr lang="en-US" altLang="en-US" dirty="0" smtClean="0"/>
          </a:p>
        </p:txBody>
      </p:sp>
      <p:sp>
        <p:nvSpPr>
          <p:cNvPr id="3" name="Slide Number Placeholder 2"/>
          <p:cNvSpPr>
            <a:spLocks noGrp="1"/>
          </p:cNvSpPr>
          <p:nvPr>
            <p:ph type="sldNum" sz="quarter" idx="12"/>
          </p:nvPr>
        </p:nvSpPr>
        <p:spPr/>
        <p:txBody>
          <a:bodyPr/>
          <a:lstStyle/>
          <a:p>
            <a:fld id="{C6AA744D-2B06-4248-B54F-6A7F426D9BD1}" type="slidenum">
              <a:rPr lang="en-US" smtClean="0"/>
              <a:pPr/>
              <a:t>17</a:t>
            </a:fld>
            <a:endParaRPr lang="en-US" dirty="0"/>
          </a:p>
        </p:txBody>
      </p:sp>
    </p:spTree>
    <p:extLst>
      <p:ext uri="{BB962C8B-B14F-4D97-AF65-F5344CB8AC3E}">
        <p14:creationId xmlns:p14="http://schemas.microsoft.com/office/powerpoint/2010/main" val="106870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500"/>
                                        <p:tgtEl>
                                          <p:spTgt spid="1638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500"/>
                                        <p:tgtEl>
                                          <p:spTgt spid="16387">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400"/>
            <a:ext cx="9144000" cy="814388"/>
          </a:xfrm>
        </p:spPr>
        <p:txBody>
          <a:bodyPr/>
          <a:lstStyle/>
          <a:p>
            <a:pPr algn="ctr" eaLnBrk="1" hangingPunct="1"/>
            <a:r>
              <a:rPr lang="en-US" altLang="en-US" sz="3600" dirty="0" smtClean="0">
                <a:solidFill>
                  <a:schemeClr val="bg1"/>
                </a:solidFill>
                <a:latin typeface="Arial" charset="0"/>
                <a:cs typeface="Arial" charset="0"/>
              </a:rPr>
              <a:t>Phase-in Dates for HCS 2012</a:t>
            </a:r>
          </a:p>
        </p:txBody>
      </p:sp>
      <p:graphicFrame>
        <p:nvGraphicFramePr>
          <p:cNvPr id="4" name="Content Placeholder 3"/>
          <p:cNvGraphicFramePr>
            <a:graphicFrameLocks noGrp="1"/>
          </p:cNvGraphicFramePr>
          <p:nvPr>
            <p:ph sz="quarter" idx="1"/>
          </p:nvPr>
        </p:nvGraphicFramePr>
        <p:xfrm>
          <a:off x="127000" y="1181100"/>
          <a:ext cx="8918575" cy="4902199"/>
        </p:xfrm>
        <a:graphic>
          <a:graphicData uri="http://schemas.openxmlformats.org/drawingml/2006/table">
            <a:tbl>
              <a:tblPr bandRow="1">
                <a:tableStyleId>{5940675A-B579-460E-94D1-54222C63F5DA}</a:tableStyleId>
              </a:tblPr>
              <a:tblGrid>
                <a:gridCol w="2224621"/>
                <a:gridCol w="4920154"/>
                <a:gridCol w="1773800"/>
              </a:tblGrid>
              <a:tr h="673868">
                <a:tc>
                  <a:txBody>
                    <a:bodyPr/>
                    <a:lstStyle/>
                    <a:p>
                      <a:pPr algn="ctr"/>
                      <a:r>
                        <a:rPr lang="en-US" sz="2000" b="1" u="none" baseline="0" dirty="0" smtClean="0">
                          <a:latin typeface="Calibri" pitchFamily="34" charset="0"/>
                        </a:rPr>
                        <a:t>Effective    </a:t>
                      </a:r>
                      <a:r>
                        <a:rPr lang="en-US" sz="2000" b="1" u="none" dirty="0" smtClean="0">
                          <a:latin typeface="Calibri" pitchFamily="34" charset="0"/>
                        </a:rPr>
                        <a:t>Completion </a:t>
                      </a:r>
                      <a:r>
                        <a:rPr lang="en-US" sz="2000" b="1" u="none" dirty="0">
                          <a:latin typeface="Calibri" pitchFamily="34" charset="0"/>
                        </a:rPr>
                        <a:t>Date</a:t>
                      </a:r>
                    </a:p>
                  </a:txBody>
                  <a:tcPr marL="32088" marR="32088" marT="32093" marB="32093" anchor="ctr"/>
                </a:tc>
                <a:tc>
                  <a:txBody>
                    <a:bodyPr/>
                    <a:lstStyle/>
                    <a:p>
                      <a:pPr algn="ctr"/>
                      <a:r>
                        <a:rPr lang="en-US" sz="2000" b="1" u="none" dirty="0">
                          <a:latin typeface="Calibri" pitchFamily="34" charset="0"/>
                        </a:rPr>
                        <a:t>Requirement(s)</a:t>
                      </a:r>
                    </a:p>
                  </a:txBody>
                  <a:tcPr marL="32088" marR="32088" marT="32093" marB="32093" anchor="ctr"/>
                </a:tc>
                <a:tc>
                  <a:txBody>
                    <a:bodyPr/>
                    <a:lstStyle/>
                    <a:p>
                      <a:pPr algn="ctr"/>
                      <a:r>
                        <a:rPr lang="en-US" sz="2000" b="1" u="none" dirty="0">
                          <a:latin typeface="Calibri" pitchFamily="34" charset="0"/>
                        </a:rPr>
                        <a:t>Who</a:t>
                      </a:r>
                    </a:p>
                  </a:txBody>
                  <a:tcPr marL="32088" marR="32088" marT="32093" marB="32093" anchor="ctr"/>
                </a:tc>
              </a:tr>
              <a:tr h="772141">
                <a:tc>
                  <a:txBody>
                    <a:bodyPr/>
                    <a:lstStyle/>
                    <a:p>
                      <a:pPr marL="58738" indent="0" algn="l"/>
                      <a:r>
                        <a:rPr lang="en-US" sz="1900" dirty="0">
                          <a:latin typeface="Calibri" pitchFamily="34" charset="0"/>
                        </a:rPr>
                        <a:t>December 1, 2013 </a:t>
                      </a:r>
                    </a:p>
                  </a:txBody>
                  <a:tcPr marL="32088" marR="32088" marT="32093" marB="32093" anchor="ctr"/>
                </a:tc>
                <a:tc>
                  <a:txBody>
                    <a:bodyPr/>
                    <a:lstStyle/>
                    <a:p>
                      <a:pPr marL="174625" indent="0" algn="l"/>
                      <a:r>
                        <a:rPr lang="en-US" sz="1900" dirty="0">
                          <a:latin typeface="Calibri" pitchFamily="34" charset="0"/>
                        </a:rPr>
                        <a:t>Train employees on the new label elements and safety data sheet (SDS) </a:t>
                      </a:r>
                      <a:r>
                        <a:rPr lang="en-US" sz="1900" dirty="0" smtClean="0">
                          <a:latin typeface="Calibri" pitchFamily="34" charset="0"/>
                        </a:rPr>
                        <a:t>format</a:t>
                      </a:r>
                      <a:endParaRPr lang="en-US" sz="1900" dirty="0">
                        <a:latin typeface="Calibri" pitchFamily="34" charset="0"/>
                      </a:endParaRPr>
                    </a:p>
                  </a:txBody>
                  <a:tcPr marL="32088" marR="32088" marT="32093" marB="32093" anchor="ctr"/>
                </a:tc>
                <a:tc>
                  <a:txBody>
                    <a:bodyPr/>
                    <a:lstStyle/>
                    <a:p>
                      <a:pPr algn="ctr"/>
                      <a:r>
                        <a:rPr lang="en-US" sz="1900" dirty="0">
                          <a:latin typeface="Calibri" pitchFamily="34" charset="0"/>
                        </a:rPr>
                        <a:t>Employers</a:t>
                      </a:r>
                    </a:p>
                  </a:txBody>
                  <a:tcPr marL="32088" marR="32088" marT="32093" marB="32093" anchor="ctr"/>
                </a:tc>
              </a:tr>
              <a:tr h="2233609">
                <a:tc>
                  <a:txBody>
                    <a:bodyPr/>
                    <a:lstStyle/>
                    <a:p>
                      <a:pPr marL="231775" indent="-174625" algn="l">
                        <a:buFont typeface="Arial" panose="020B0604020202020204" pitchFamily="34" charset="0"/>
                        <a:buChar char="•"/>
                      </a:pPr>
                      <a:endParaRPr lang="da-DK" sz="800" dirty="0" smtClean="0">
                        <a:latin typeface="Calibri" pitchFamily="34" charset="0"/>
                      </a:endParaRPr>
                    </a:p>
                    <a:p>
                      <a:pPr marL="231775" indent="-174625" algn="l">
                        <a:buFont typeface="Arial" panose="020B0604020202020204" pitchFamily="34" charset="0"/>
                        <a:buChar char="•"/>
                      </a:pPr>
                      <a:r>
                        <a:rPr lang="da-DK" sz="1900" dirty="0" smtClean="0">
                          <a:latin typeface="Calibri" pitchFamily="34" charset="0"/>
                        </a:rPr>
                        <a:t>June 1,</a:t>
                      </a:r>
                      <a:r>
                        <a:rPr lang="da-DK" sz="1900" baseline="0" dirty="0" smtClean="0">
                          <a:latin typeface="Calibri" pitchFamily="34" charset="0"/>
                        </a:rPr>
                        <a:t> </a:t>
                      </a:r>
                      <a:r>
                        <a:rPr lang="da-DK" sz="1900" dirty="0" smtClean="0">
                          <a:latin typeface="Calibri" pitchFamily="34" charset="0"/>
                        </a:rPr>
                        <a:t>2015</a:t>
                      </a:r>
                    </a:p>
                    <a:p>
                      <a:pPr marL="57150" indent="0" algn="l">
                        <a:buFont typeface="Arial" panose="020B0604020202020204" pitchFamily="34" charset="0"/>
                        <a:buNone/>
                      </a:pPr>
                      <a:endParaRPr lang="da-DK" sz="1900" dirty="0" smtClean="0">
                        <a:latin typeface="Calibri" pitchFamily="34" charset="0"/>
                      </a:endParaRPr>
                    </a:p>
                    <a:p>
                      <a:pPr marL="57150" indent="0" algn="l">
                        <a:buFont typeface="Arial" panose="020B0604020202020204" pitchFamily="34" charset="0"/>
                        <a:buNone/>
                      </a:pPr>
                      <a:endParaRPr lang="da-DK" sz="1900" dirty="0" smtClean="0">
                        <a:latin typeface="Calibri" pitchFamily="34" charset="0"/>
                      </a:endParaRPr>
                    </a:p>
                    <a:p>
                      <a:pPr marL="231775" indent="-174625" algn="l">
                        <a:buFont typeface="Arial" panose="020B0604020202020204" pitchFamily="34" charset="0"/>
                        <a:buChar char="•"/>
                      </a:pPr>
                      <a:r>
                        <a:rPr lang="da-DK" sz="1900" dirty="0" smtClean="0">
                          <a:latin typeface="Calibri" pitchFamily="34" charset="0"/>
                        </a:rPr>
                        <a:t>December </a:t>
                      </a:r>
                      <a:r>
                        <a:rPr lang="da-DK" sz="1900" dirty="0">
                          <a:latin typeface="Calibri" pitchFamily="34" charset="0"/>
                        </a:rPr>
                        <a:t>1, 2015</a:t>
                      </a:r>
                    </a:p>
                  </a:txBody>
                  <a:tcPr marL="32088" marR="32088" marT="32093" marB="32093"/>
                </a:tc>
                <a:tc>
                  <a:txBody>
                    <a:bodyPr/>
                    <a:lstStyle/>
                    <a:p>
                      <a:pPr marL="290513" indent="-174625" algn="l">
                        <a:buFont typeface="Arial" panose="020B0604020202020204" pitchFamily="34" charset="0"/>
                        <a:buChar char="•"/>
                      </a:pPr>
                      <a:endParaRPr lang="en-US" sz="800" dirty="0" smtClean="0">
                        <a:latin typeface="Calibri" pitchFamily="34" charset="0"/>
                      </a:endParaRPr>
                    </a:p>
                    <a:p>
                      <a:pPr marL="290513" indent="-174625" algn="l">
                        <a:buFont typeface="Arial" panose="020B0604020202020204" pitchFamily="34" charset="0"/>
                        <a:buChar char="•"/>
                      </a:pPr>
                      <a:r>
                        <a:rPr lang="en-US" sz="1900" dirty="0" smtClean="0">
                          <a:latin typeface="Calibri" pitchFamily="34" charset="0"/>
                        </a:rPr>
                        <a:t>Compliance </a:t>
                      </a:r>
                      <a:r>
                        <a:rPr lang="en-US" sz="1900" dirty="0">
                          <a:latin typeface="Calibri" pitchFamily="34" charset="0"/>
                        </a:rPr>
                        <a:t>with all modified provisions of this final rule, except: </a:t>
                      </a:r>
                      <a:endParaRPr lang="en-US" sz="1900" dirty="0" smtClean="0">
                        <a:latin typeface="Calibri" pitchFamily="34" charset="0"/>
                      </a:endParaRPr>
                    </a:p>
                    <a:p>
                      <a:pPr marL="290513" indent="-174625" algn="l">
                        <a:buFont typeface="Arial" panose="020B0604020202020204" pitchFamily="34" charset="0"/>
                        <a:buChar char="•"/>
                      </a:pPr>
                      <a:endParaRPr lang="en-US" sz="800" dirty="0" smtClean="0">
                        <a:latin typeface="Calibri" pitchFamily="34" charset="0"/>
                      </a:endParaRPr>
                    </a:p>
                    <a:p>
                      <a:pPr marL="290513" indent="-174625" algn="l">
                        <a:buFont typeface="Arial" panose="020B0604020202020204" pitchFamily="34" charset="0"/>
                        <a:buNone/>
                      </a:pPr>
                      <a:endParaRPr lang="en-US" sz="1000" dirty="0" smtClean="0">
                        <a:latin typeface="Calibri" pitchFamily="34" charset="0"/>
                      </a:endParaRPr>
                    </a:p>
                    <a:p>
                      <a:pPr marL="290513" indent="-174625" algn="l">
                        <a:buFont typeface="Arial" panose="020B0604020202020204" pitchFamily="34" charset="0"/>
                        <a:buChar char="•"/>
                      </a:pPr>
                      <a:r>
                        <a:rPr lang="en-US" sz="1900" dirty="0" smtClean="0">
                          <a:latin typeface="Calibri" pitchFamily="34" charset="0"/>
                        </a:rPr>
                        <a:t>The </a:t>
                      </a:r>
                      <a:r>
                        <a:rPr lang="en-US" sz="1900" dirty="0">
                          <a:latin typeface="Calibri" pitchFamily="34" charset="0"/>
                        </a:rPr>
                        <a:t>Distributor shall not ship containers labeled by the chemical manufacturer or importer unless it is a GHS </a:t>
                      </a:r>
                      <a:r>
                        <a:rPr lang="en-US" sz="1900" dirty="0" smtClean="0">
                          <a:latin typeface="Calibri" pitchFamily="34" charset="0"/>
                        </a:rPr>
                        <a:t>label</a:t>
                      </a:r>
                      <a:endParaRPr lang="en-US" sz="800" dirty="0">
                        <a:latin typeface="Calibri" pitchFamily="34" charset="0"/>
                      </a:endParaRPr>
                    </a:p>
                  </a:txBody>
                  <a:tcPr marL="32088" marR="32088" marT="32093" marB="32093"/>
                </a:tc>
                <a:tc>
                  <a:txBody>
                    <a:bodyPr/>
                    <a:lstStyle/>
                    <a:p>
                      <a:pPr algn="ctr"/>
                      <a:r>
                        <a:rPr lang="en-US" sz="1900" dirty="0">
                          <a:latin typeface="Calibri" pitchFamily="34" charset="0"/>
                        </a:rPr>
                        <a:t>Chemical manufacturers, importers, distributors and employers</a:t>
                      </a:r>
                    </a:p>
                  </a:txBody>
                  <a:tcPr marL="32088" marR="32088" marT="32093" marB="32093" anchor="ctr"/>
                </a:tc>
              </a:tr>
              <a:tr h="1222581">
                <a:tc>
                  <a:txBody>
                    <a:bodyPr/>
                    <a:lstStyle/>
                    <a:p>
                      <a:pPr marL="58738" indent="0" algn="l"/>
                      <a:r>
                        <a:rPr lang="en-US" sz="1900" dirty="0">
                          <a:latin typeface="Calibri" pitchFamily="34" charset="0"/>
                        </a:rPr>
                        <a:t>June 1, 2016</a:t>
                      </a:r>
                    </a:p>
                  </a:txBody>
                  <a:tcPr marL="32088" marR="32088" marT="32093" marB="32093" anchor="ctr"/>
                </a:tc>
                <a:tc>
                  <a:txBody>
                    <a:bodyPr/>
                    <a:lstStyle/>
                    <a:p>
                      <a:pPr marL="174625" indent="0" algn="l"/>
                      <a:r>
                        <a:rPr lang="en-US" sz="1900" dirty="0">
                          <a:latin typeface="Calibri" pitchFamily="34" charset="0"/>
                        </a:rPr>
                        <a:t>Update alternative workplace labeling and hazard communication program as necessary, and provide additional employee training for newly identified physical or health </a:t>
                      </a:r>
                      <a:r>
                        <a:rPr lang="en-US" sz="1900" dirty="0" smtClean="0">
                          <a:latin typeface="Calibri" pitchFamily="34" charset="0"/>
                        </a:rPr>
                        <a:t>hazards</a:t>
                      </a:r>
                      <a:endParaRPr lang="en-US" sz="1900" dirty="0">
                        <a:latin typeface="Calibri" pitchFamily="34" charset="0"/>
                      </a:endParaRPr>
                    </a:p>
                  </a:txBody>
                  <a:tcPr marL="32088" marR="32088" marT="32093" marB="32093" anchor="ctr"/>
                </a:tc>
                <a:tc>
                  <a:txBody>
                    <a:bodyPr/>
                    <a:lstStyle/>
                    <a:p>
                      <a:pPr algn="ctr"/>
                      <a:r>
                        <a:rPr lang="en-US" sz="1900" dirty="0">
                          <a:latin typeface="Calibri" pitchFamily="34" charset="0"/>
                        </a:rPr>
                        <a:t>Employers</a:t>
                      </a:r>
                    </a:p>
                  </a:txBody>
                  <a:tcPr marL="32088" marR="32088" marT="32093" marB="32093" anchor="ctr"/>
                </a:tc>
              </a:tr>
            </a:tbl>
          </a:graphicData>
        </a:graphic>
      </p:graphicFrame>
      <p:sp>
        <p:nvSpPr>
          <p:cNvPr id="2" name="Slide Number Placeholder 1"/>
          <p:cNvSpPr>
            <a:spLocks noGrp="1"/>
          </p:cNvSpPr>
          <p:nvPr>
            <p:ph type="sldNum" sz="quarter" idx="12"/>
          </p:nvPr>
        </p:nvSpPr>
        <p:spPr/>
        <p:txBody>
          <a:bodyPr/>
          <a:lstStyle/>
          <a:p>
            <a:fld id="{C6AA744D-2B06-4248-B54F-6A7F426D9BD1}" type="slidenum">
              <a:rPr lang="en-US" smtClean="0"/>
              <a:pPr/>
              <a:t>18</a:t>
            </a:fld>
            <a:endParaRPr lang="en-US" dirty="0"/>
          </a:p>
        </p:txBody>
      </p:sp>
    </p:spTree>
    <p:extLst>
      <p:ext uri="{BB962C8B-B14F-4D97-AF65-F5344CB8AC3E}">
        <p14:creationId xmlns:p14="http://schemas.microsoft.com/office/powerpoint/2010/main" val="3404879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OSHA Enforcement </a:t>
            </a:r>
            <a:endParaRPr lang="en-US" dirty="0"/>
          </a:p>
        </p:txBody>
      </p:sp>
      <p:sp>
        <p:nvSpPr>
          <p:cNvPr id="3" name="Content Placeholder 2"/>
          <p:cNvSpPr>
            <a:spLocks noGrp="1"/>
          </p:cNvSpPr>
          <p:nvPr>
            <p:ph idx="1"/>
          </p:nvPr>
        </p:nvSpPr>
        <p:spPr/>
        <p:txBody>
          <a:bodyPr>
            <a:noAutofit/>
          </a:bodyPr>
          <a:lstStyle/>
          <a:p>
            <a:r>
              <a:rPr lang="en-US" sz="2200" dirty="0"/>
              <a:t>On Feb. 9, 2015, OSHA issued a </a:t>
            </a:r>
            <a:r>
              <a:rPr lang="en-US" sz="2200" u="sng" dirty="0">
                <a:hlinkClick r:id="rId3"/>
              </a:rPr>
              <a:t>memorandum</a:t>
            </a:r>
            <a:r>
              <a:rPr lang="en-US" sz="2200" dirty="0"/>
              <a:t> to its Regional Administrators </a:t>
            </a:r>
            <a:r>
              <a:rPr lang="en-US" sz="2200" dirty="0" smtClean="0"/>
              <a:t>outlining </a:t>
            </a:r>
            <a:r>
              <a:rPr lang="en-US" sz="2200" dirty="0"/>
              <a:t>how OSHA enforcement personnel will enforce the HCS for chemical manufacturers, importers, and distributors who may have difficulty complying with the June 1, 2015, regulatory </a:t>
            </a:r>
            <a:r>
              <a:rPr lang="en-US" sz="2200" dirty="0" smtClean="0"/>
              <a:t>deadline by establishing </a:t>
            </a:r>
            <a:r>
              <a:rPr lang="en-US" sz="2200" dirty="0"/>
              <a:t>a 6 month extension on future </a:t>
            </a:r>
            <a:r>
              <a:rPr lang="en-US" sz="2200" dirty="0" smtClean="0"/>
              <a:t>compliance.</a:t>
            </a:r>
          </a:p>
          <a:p>
            <a:endParaRPr lang="en-US" sz="2200" dirty="0"/>
          </a:p>
          <a:p>
            <a:r>
              <a:rPr lang="en-US" sz="2200" dirty="0"/>
              <a:t>On July 9, OSHA issued its updated </a:t>
            </a:r>
            <a:r>
              <a:rPr lang="en-US" sz="2200" u="sng" dirty="0">
                <a:hlinkClick r:id="rId4"/>
              </a:rPr>
              <a:t>HCS compliance directive</a:t>
            </a:r>
            <a:r>
              <a:rPr lang="en-US" sz="2200" dirty="0"/>
              <a:t> for their inspectors that specifically stated "operators" of grain elevators meet the definition of a chemical manufacturer.</a:t>
            </a:r>
          </a:p>
          <a:p>
            <a:endParaRPr lang="en-US" sz="2200" dirty="0"/>
          </a:p>
          <a:p>
            <a:r>
              <a:rPr lang="en-US" sz="2200" b="1" dirty="0"/>
              <a:t>As of Dec. 1, the six-month compliance extension period outlined in the Feb. 9 memo is expired and compliance to the new standard's labeling and SDS provisions are required. </a:t>
            </a:r>
            <a:r>
              <a:rPr lang="en-US" sz="2200" dirty="0"/>
              <a:t> </a:t>
            </a:r>
          </a:p>
        </p:txBody>
      </p:sp>
      <p:sp>
        <p:nvSpPr>
          <p:cNvPr id="4" name="Slide Number Placeholder 3"/>
          <p:cNvSpPr>
            <a:spLocks noGrp="1"/>
          </p:cNvSpPr>
          <p:nvPr>
            <p:ph type="sldNum" sz="quarter" idx="12"/>
          </p:nvPr>
        </p:nvSpPr>
        <p:spPr/>
        <p:txBody>
          <a:bodyPr/>
          <a:lstStyle/>
          <a:p>
            <a:fld id="{C6AA744D-2B06-4248-B54F-6A7F426D9BD1}" type="slidenum">
              <a:rPr lang="en-US" smtClean="0"/>
              <a:pPr/>
              <a:t>19</a:t>
            </a:fld>
            <a:endParaRPr lang="en-US" dirty="0"/>
          </a:p>
        </p:txBody>
      </p:sp>
    </p:spTree>
    <p:extLst>
      <p:ext uri="{BB962C8B-B14F-4D97-AF65-F5344CB8AC3E}">
        <p14:creationId xmlns:p14="http://schemas.microsoft.com/office/powerpoint/2010/main" val="23071181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Overview of Presentation</a:t>
            </a:r>
            <a:endParaRPr lang="en-US" dirty="0"/>
          </a:p>
        </p:txBody>
      </p:sp>
      <p:sp>
        <p:nvSpPr>
          <p:cNvPr id="4" name="Content Placeholder 3"/>
          <p:cNvSpPr>
            <a:spLocks noGrp="1"/>
          </p:cNvSpPr>
          <p:nvPr>
            <p:ph idx="1"/>
          </p:nvPr>
        </p:nvSpPr>
        <p:spPr/>
        <p:txBody>
          <a:bodyPr>
            <a:normAutofit/>
          </a:bodyPr>
          <a:lstStyle/>
          <a:p>
            <a:r>
              <a:rPr lang="en-US" dirty="0" smtClean="0"/>
              <a:t>Is OSHA Still Focusing on the Grain Industry for Enforcement?</a:t>
            </a:r>
          </a:p>
          <a:p>
            <a:endParaRPr lang="en-US" dirty="0" smtClean="0"/>
          </a:p>
          <a:p>
            <a:r>
              <a:rPr lang="en-US" dirty="0" smtClean="0"/>
              <a:t>What Current Regulatory Issues Directly Impact the Grain Industry? </a:t>
            </a:r>
          </a:p>
          <a:p>
            <a:endParaRPr lang="en-US" dirty="0" smtClean="0"/>
          </a:p>
          <a:p>
            <a:r>
              <a:rPr lang="en-US" dirty="0" smtClean="0"/>
              <a:t>What Does the End of President Obama’s Second Term Mean for OSHA and Industry?</a:t>
            </a:r>
          </a:p>
          <a:p>
            <a:endParaRPr lang="en-US" dirty="0" smtClean="0"/>
          </a:p>
          <a:p>
            <a:pPr>
              <a:buNone/>
            </a:pPr>
            <a:endParaRPr lang="en-US" dirty="0" smtClean="0"/>
          </a:p>
          <a:p>
            <a:endParaRPr lang="en-US" dirty="0"/>
          </a:p>
        </p:txBody>
      </p:sp>
      <p:sp>
        <p:nvSpPr>
          <p:cNvPr id="2" name="Slide Number Placeholder 1"/>
          <p:cNvSpPr>
            <a:spLocks noGrp="1"/>
          </p:cNvSpPr>
          <p:nvPr>
            <p:ph type="sldNum" sz="quarter" idx="12"/>
          </p:nvPr>
        </p:nvSpPr>
        <p:spPr/>
        <p:txBody>
          <a:bodyPr/>
          <a:lstStyle/>
          <a:p>
            <a:fld id="{C6AA744D-2B06-4248-B54F-6A7F426D9BD1}"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algn="ctr" eaLnBrk="1" hangingPunct="1"/>
            <a:r>
              <a:rPr lang="en-US" altLang="en-US" sz="3600" dirty="0" smtClean="0">
                <a:latin typeface="Arial" charset="0"/>
                <a:cs typeface="Arial" charset="0"/>
              </a:rPr>
              <a:t>2012 HCS: What’s Changed </a:t>
            </a:r>
          </a:p>
        </p:txBody>
      </p:sp>
      <p:sp>
        <p:nvSpPr>
          <p:cNvPr id="3" name="Content Placeholder 2"/>
          <p:cNvSpPr>
            <a:spLocks noGrp="1"/>
          </p:cNvSpPr>
          <p:nvPr>
            <p:ph idx="1"/>
          </p:nvPr>
        </p:nvSpPr>
        <p:spPr>
          <a:xfrm>
            <a:off x="101600" y="1143000"/>
            <a:ext cx="8943975" cy="4983163"/>
          </a:xfrm>
        </p:spPr>
        <p:txBody>
          <a:bodyPr>
            <a:noAutofit/>
          </a:bodyPr>
          <a:lstStyle/>
          <a:p>
            <a:pPr eaLnBrk="1" hangingPunct="1">
              <a:spcBef>
                <a:spcPts val="0"/>
              </a:spcBef>
              <a:spcAft>
                <a:spcPts val="1200"/>
              </a:spcAft>
              <a:defRPr/>
            </a:pPr>
            <a:r>
              <a:rPr lang="en-US" sz="2600" b="1" dirty="0" smtClean="0"/>
              <a:t>Hazard classification: </a:t>
            </a:r>
            <a:r>
              <a:rPr lang="en-US" sz="2600" dirty="0" smtClean="0"/>
              <a:t>Chemical manufacturers and importers are required to classify the hazards associated with chemicals </a:t>
            </a:r>
          </a:p>
          <a:p>
            <a:pPr lvl="1" eaLnBrk="1" hangingPunct="1">
              <a:spcBef>
                <a:spcPts val="0"/>
              </a:spcBef>
              <a:spcAft>
                <a:spcPts val="1200"/>
              </a:spcAft>
              <a:defRPr/>
            </a:pPr>
            <a:r>
              <a:rPr lang="en-US" sz="2200" dirty="0" smtClean="0"/>
              <a:t>Hazard classification under the revised standard provides specific criteria to address health and physical hazards, as well as classification of chemical mixtures</a:t>
            </a:r>
            <a:endParaRPr lang="en-US" sz="2200" b="1" dirty="0"/>
          </a:p>
          <a:p>
            <a:pPr eaLnBrk="1" hangingPunct="1">
              <a:spcBef>
                <a:spcPts val="0"/>
              </a:spcBef>
              <a:spcAft>
                <a:spcPts val="1200"/>
              </a:spcAft>
              <a:defRPr/>
            </a:pPr>
            <a:r>
              <a:rPr lang="en-US" sz="2600" b="1" dirty="0" smtClean="0"/>
              <a:t>Labels</a:t>
            </a:r>
            <a:r>
              <a:rPr lang="en-US" sz="2600" b="1" dirty="0"/>
              <a:t>: </a:t>
            </a:r>
            <a:r>
              <a:rPr lang="en-US" sz="2600" dirty="0"/>
              <a:t>Chemical manufacturers and importers must provide labels that include signal words, pictograms, hazard statements, and precautionary statements for each hazard class and </a:t>
            </a:r>
            <a:r>
              <a:rPr lang="en-US" sz="2600" dirty="0" smtClean="0"/>
              <a:t>category</a:t>
            </a:r>
            <a:endParaRPr lang="en-US" sz="2600" dirty="0"/>
          </a:p>
          <a:p>
            <a:pPr eaLnBrk="1" hangingPunct="1">
              <a:spcBef>
                <a:spcPts val="0"/>
              </a:spcBef>
              <a:spcAft>
                <a:spcPts val="1200"/>
              </a:spcAft>
              <a:defRPr/>
            </a:pPr>
            <a:r>
              <a:rPr lang="en-US" sz="2600" b="1" dirty="0" smtClean="0"/>
              <a:t>Safety </a:t>
            </a:r>
            <a:r>
              <a:rPr lang="en-US" sz="2600" b="1" dirty="0"/>
              <a:t>Data Sheets: </a:t>
            </a:r>
            <a:r>
              <a:rPr lang="en-US" sz="2600" dirty="0"/>
              <a:t>The new format </a:t>
            </a:r>
            <a:r>
              <a:rPr lang="en-US" sz="2600" dirty="0" smtClean="0"/>
              <a:t>includes </a:t>
            </a:r>
            <a:r>
              <a:rPr lang="en-US" sz="2600" dirty="0"/>
              <a:t>16 specific </a:t>
            </a:r>
            <a:r>
              <a:rPr lang="en-US" sz="2600" dirty="0" smtClean="0"/>
              <a:t>sections</a:t>
            </a:r>
          </a:p>
          <a:p>
            <a:pPr marL="0" indent="0" eaLnBrk="1" hangingPunct="1">
              <a:spcBef>
                <a:spcPts val="0"/>
              </a:spcBef>
              <a:spcAft>
                <a:spcPts val="1200"/>
              </a:spcAft>
              <a:buFont typeface="Arial" charset="0"/>
              <a:buNone/>
              <a:defRPr/>
            </a:pPr>
            <a:endParaRPr lang="en-US" sz="2600" dirty="0"/>
          </a:p>
        </p:txBody>
      </p:sp>
      <p:sp>
        <p:nvSpPr>
          <p:cNvPr id="2" name="Slide Number Placeholder 1"/>
          <p:cNvSpPr>
            <a:spLocks noGrp="1"/>
          </p:cNvSpPr>
          <p:nvPr>
            <p:ph type="sldNum" sz="quarter" idx="12"/>
          </p:nvPr>
        </p:nvSpPr>
        <p:spPr/>
        <p:txBody>
          <a:bodyPr/>
          <a:lstStyle/>
          <a:p>
            <a:fld id="{C6AA744D-2B06-4248-B54F-6A7F426D9BD1}" type="slidenum">
              <a:rPr lang="en-US" smtClean="0"/>
              <a:pPr/>
              <a:t>20</a:t>
            </a:fld>
            <a:endParaRPr lang="en-US" dirty="0"/>
          </a:p>
        </p:txBody>
      </p:sp>
    </p:spTree>
    <p:extLst>
      <p:ext uri="{BB962C8B-B14F-4D97-AF65-F5344CB8AC3E}">
        <p14:creationId xmlns:p14="http://schemas.microsoft.com/office/powerpoint/2010/main" val="333306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34510"/>
            <a:ext cx="4206240" cy="4908331"/>
          </a:xfrm>
          <a:ln w="28575">
            <a:noFill/>
          </a:ln>
        </p:spPr>
        <p:txBody>
          <a:bodyPr>
            <a:normAutofit fontScale="55000" lnSpcReduction="20000"/>
          </a:bodyPr>
          <a:lstStyle/>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Identification of Preparation and the Supplier</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Composition</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Hazard Identification</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First Aid Measures</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Fire Fighting Measures </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Accidental Release Measures</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Handling and Storage</a:t>
            </a:r>
          </a:p>
          <a:p>
            <a:pPr marL="284163" lvl="1" indent="-284163">
              <a:lnSpc>
                <a:spcPct val="120000"/>
              </a:lnSpc>
              <a:spcBef>
                <a:spcPts val="0"/>
              </a:spcBef>
              <a:spcAft>
                <a:spcPts val="600"/>
              </a:spcAft>
              <a:buSzPct val="100000"/>
              <a:buFont typeface="Arial" panose="020B0604020202020204" pitchFamily="34" charset="0"/>
              <a:buChar char="•"/>
              <a:defRPr/>
            </a:pPr>
            <a:r>
              <a:rPr lang="en-US" sz="4400" dirty="0" smtClean="0">
                <a:latin typeface="Calibri" pitchFamily="34" charset="0"/>
                <a:cs typeface="Calibri" pitchFamily="34" charset="0"/>
              </a:rPr>
              <a:t>Exposure Controls/Personal Protection</a:t>
            </a:r>
            <a:endParaRPr lang="en-US" sz="4400" dirty="0">
              <a:latin typeface="Calibri" pitchFamily="34" charset="0"/>
              <a:cs typeface="Calibri" pitchFamily="34" charset="0"/>
            </a:endParaRPr>
          </a:p>
          <a:p>
            <a:pPr marL="457200" lvl="1" indent="-457200">
              <a:lnSpc>
                <a:spcPct val="120000"/>
              </a:lnSpc>
              <a:spcBef>
                <a:spcPts val="0"/>
              </a:spcBef>
              <a:spcAft>
                <a:spcPts val="600"/>
              </a:spcAft>
              <a:buClr>
                <a:schemeClr val="accent1"/>
              </a:buClr>
              <a:buSzPct val="100000"/>
              <a:defRPr/>
            </a:pPr>
            <a:endParaRPr lang="en-US" sz="2900" dirty="0" smtClean="0">
              <a:latin typeface="Calibri" pitchFamily="34" charset="0"/>
              <a:cs typeface="Calibri" pitchFamily="34" charset="0"/>
            </a:endParaRPr>
          </a:p>
          <a:p>
            <a:pPr marL="742950" lvl="2" indent="-342900">
              <a:lnSpc>
                <a:spcPct val="120000"/>
              </a:lnSpc>
              <a:spcBef>
                <a:spcPts val="0"/>
              </a:spcBef>
              <a:spcAft>
                <a:spcPts val="600"/>
              </a:spcAft>
              <a:buClr>
                <a:schemeClr val="accent1"/>
              </a:buClr>
              <a:buSzPct val="100000"/>
              <a:buFont typeface="Courier New" pitchFamily="49" charset="0"/>
              <a:buChar char="o"/>
              <a:defRPr/>
            </a:pPr>
            <a:endParaRPr lang="en-US" sz="2800" dirty="0">
              <a:latin typeface="Arial" pitchFamily="34" charset="0"/>
              <a:cs typeface="Arial" pitchFamily="34" charset="0"/>
            </a:endParaRPr>
          </a:p>
        </p:txBody>
      </p:sp>
      <p:sp>
        <p:nvSpPr>
          <p:cNvPr id="4" name="Title 3"/>
          <p:cNvSpPr>
            <a:spLocks noGrp="1"/>
          </p:cNvSpPr>
          <p:nvPr>
            <p:ph type="title"/>
          </p:nvPr>
        </p:nvSpPr>
        <p:spPr/>
        <p:txBody>
          <a:bodyPr/>
          <a:lstStyle/>
          <a:p>
            <a:pPr algn="ctr"/>
            <a:r>
              <a:rPr lang="en-US" b="1" dirty="0" smtClean="0"/>
              <a:t>Revised Safety Data Sheet </a:t>
            </a:r>
            <a:endParaRPr lang="en-US" b="1" dirty="0"/>
          </a:p>
        </p:txBody>
      </p:sp>
      <p:sp>
        <p:nvSpPr>
          <p:cNvPr id="5" name="Content Placeholder 2"/>
          <p:cNvSpPr txBox="1">
            <a:spLocks/>
          </p:cNvSpPr>
          <p:nvPr/>
        </p:nvSpPr>
        <p:spPr>
          <a:xfrm>
            <a:off x="4648200" y="1534510"/>
            <a:ext cx="4495800" cy="4876800"/>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400" dirty="0" smtClean="0">
                <a:latin typeface="Calibri" pitchFamily="34" charset="0"/>
              </a:rPr>
              <a:t>Physical </a:t>
            </a:r>
            <a:r>
              <a:rPr lang="en-US" sz="2400" dirty="0">
                <a:latin typeface="Calibri" pitchFamily="34" charset="0"/>
              </a:rPr>
              <a:t>and Chemical </a:t>
            </a:r>
            <a:r>
              <a:rPr lang="en-US" sz="2400" dirty="0" smtClean="0">
                <a:latin typeface="Calibri" pitchFamily="34" charset="0"/>
              </a:rPr>
              <a:t>Properties</a:t>
            </a:r>
            <a:endParaRPr lang="en-US" sz="1100" dirty="0" smtClean="0">
              <a:latin typeface="Calibri" pitchFamily="34" charset="0"/>
            </a:endParaRPr>
          </a:p>
          <a:p>
            <a:pPr>
              <a:spcBef>
                <a:spcPts val="0"/>
              </a:spcBef>
              <a:spcAft>
                <a:spcPts val="600"/>
              </a:spcAft>
            </a:pPr>
            <a:r>
              <a:rPr lang="en-US" sz="2400" dirty="0" smtClean="0">
                <a:latin typeface="Calibri" pitchFamily="34" charset="0"/>
              </a:rPr>
              <a:t>Stability </a:t>
            </a:r>
            <a:r>
              <a:rPr lang="en-US" sz="2400" dirty="0">
                <a:latin typeface="Calibri" pitchFamily="34" charset="0"/>
              </a:rPr>
              <a:t>and Reactivity</a:t>
            </a:r>
          </a:p>
          <a:p>
            <a:pPr>
              <a:spcBef>
                <a:spcPts val="0"/>
              </a:spcBef>
              <a:spcAft>
                <a:spcPts val="600"/>
              </a:spcAft>
            </a:pPr>
            <a:r>
              <a:rPr lang="en-US" sz="2400" dirty="0">
                <a:latin typeface="Calibri" pitchFamily="34" charset="0"/>
              </a:rPr>
              <a:t>Toxicological Information</a:t>
            </a:r>
          </a:p>
          <a:p>
            <a:pPr>
              <a:spcBef>
                <a:spcPts val="0"/>
              </a:spcBef>
              <a:spcAft>
                <a:spcPts val="600"/>
              </a:spcAft>
            </a:pPr>
            <a:r>
              <a:rPr lang="en-US" sz="2400" dirty="0">
                <a:latin typeface="Calibri" pitchFamily="34" charset="0"/>
              </a:rPr>
              <a:t>Ecological Information</a:t>
            </a:r>
          </a:p>
          <a:p>
            <a:pPr>
              <a:spcBef>
                <a:spcPts val="0"/>
              </a:spcBef>
              <a:spcAft>
                <a:spcPts val="600"/>
              </a:spcAft>
            </a:pPr>
            <a:r>
              <a:rPr lang="en-US" sz="2400" dirty="0">
                <a:latin typeface="Calibri" pitchFamily="34" charset="0"/>
              </a:rPr>
              <a:t>Disposal Considerations</a:t>
            </a:r>
          </a:p>
          <a:p>
            <a:pPr>
              <a:spcBef>
                <a:spcPts val="0"/>
              </a:spcBef>
              <a:spcAft>
                <a:spcPts val="600"/>
              </a:spcAft>
            </a:pPr>
            <a:r>
              <a:rPr lang="en-US" sz="2400" dirty="0">
                <a:latin typeface="Calibri" pitchFamily="34" charset="0"/>
              </a:rPr>
              <a:t>Transport Information</a:t>
            </a:r>
          </a:p>
          <a:p>
            <a:pPr>
              <a:spcBef>
                <a:spcPts val="0"/>
              </a:spcBef>
              <a:spcAft>
                <a:spcPts val="600"/>
              </a:spcAft>
            </a:pPr>
            <a:r>
              <a:rPr lang="en-US" sz="2400" dirty="0">
                <a:latin typeface="Calibri" pitchFamily="34" charset="0"/>
              </a:rPr>
              <a:t>Regulatory Information</a:t>
            </a:r>
          </a:p>
          <a:p>
            <a:pPr>
              <a:spcBef>
                <a:spcPts val="0"/>
              </a:spcBef>
              <a:spcAft>
                <a:spcPts val="600"/>
              </a:spcAft>
            </a:pPr>
            <a:r>
              <a:rPr lang="en-US" sz="2400" dirty="0">
                <a:latin typeface="Calibri" pitchFamily="34" charset="0"/>
              </a:rPr>
              <a:t>Other Relevant Information</a:t>
            </a:r>
          </a:p>
          <a:p>
            <a:pPr marL="457200" lvl="1" indent="-457200">
              <a:spcBef>
                <a:spcPts val="0"/>
              </a:spcBef>
              <a:spcAft>
                <a:spcPts val="600"/>
              </a:spcAft>
              <a:buClr>
                <a:schemeClr val="accent1"/>
              </a:buClr>
              <a:buSzPct val="95000"/>
              <a:defRPr/>
            </a:pPr>
            <a:endParaRPr lang="en-US" sz="2900" dirty="0" smtClean="0">
              <a:latin typeface="Calibri" pitchFamily="34" charset="0"/>
              <a:cs typeface="Calibri" pitchFamily="34" charset="0"/>
            </a:endParaRPr>
          </a:p>
          <a:p>
            <a:pPr marL="742950" lvl="2" indent="-342900">
              <a:spcBef>
                <a:spcPts val="0"/>
              </a:spcBef>
              <a:spcAft>
                <a:spcPts val="600"/>
              </a:spcAft>
              <a:buClr>
                <a:schemeClr val="accent1"/>
              </a:buClr>
              <a:buFont typeface="Courier New" pitchFamily="49" charset="0"/>
              <a:buChar char="o"/>
              <a:defRPr/>
            </a:pP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6AA744D-2B06-4248-B54F-6A7F426D9BD1}" type="slidenum">
              <a:rPr lang="en-US" smtClean="0"/>
              <a:pPr/>
              <a:t>21</a:t>
            </a:fld>
            <a:endParaRPr lang="en-US" dirty="0"/>
          </a:p>
        </p:txBody>
      </p:sp>
    </p:spTree>
    <p:extLst>
      <p:ext uri="{BB962C8B-B14F-4D97-AF65-F5344CB8AC3E}">
        <p14:creationId xmlns:p14="http://schemas.microsoft.com/office/powerpoint/2010/main" val="21734028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1139825"/>
            <a:ext cx="9007475" cy="5026025"/>
          </a:xfrm>
        </p:spPr>
        <p:txBody>
          <a:bodyPr>
            <a:noAutofit/>
          </a:bodyPr>
          <a:lstStyle/>
          <a:p>
            <a:pPr marL="457200" lvl="1" indent="-457200" eaLnBrk="1" hangingPunct="1">
              <a:spcBef>
                <a:spcPts val="0"/>
              </a:spcBef>
              <a:spcAft>
                <a:spcPts val="1200"/>
              </a:spcAft>
              <a:buClr>
                <a:schemeClr val="accent6"/>
              </a:buClr>
              <a:buSzPct val="100000"/>
              <a:defRPr/>
            </a:pPr>
            <a:r>
              <a:rPr lang="en-US" dirty="0" smtClean="0">
                <a:cs typeface="Calibri" pitchFamily="34" charset="0"/>
              </a:rPr>
              <a:t>Combustible dust is expressly classified as a “hazardous chemical” </a:t>
            </a:r>
          </a:p>
          <a:p>
            <a:pPr marL="857250" lvl="2" indent="-457200" eaLnBrk="1" hangingPunct="1">
              <a:spcBef>
                <a:spcPts val="0"/>
              </a:spcBef>
              <a:spcAft>
                <a:spcPts val="1200"/>
              </a:spcAft>
              <a:buClr>
                <a:schemeClr val="accent6"/>
              </a:buClr>
              <a:buSzPct val="100000"/>
              <a:defRPr/>
            </a:pPr>
            <a:r>
              <a:rPr lang="en-US" dirty="0" smtClean="0">
                <a:cs typeface="Calibri" pitchFamily="34" charset="0"/>
              </a:rPr>
              <a:t>Classification means new SDS’s and labels for manufacturers, distributors and importers.  Based on final rule, grain handling, feed/pet food, processing and milling facilities are considered manufacturers and distributors of an explosive hazard</a:t>
            </a:r>
            <a:r>
              <a:rPr lang="en-US" dirty="0">
                <a:cs typeface="Calibri" pitchFamily="34" charset="0"/>
              </a:rPr>
              <a:t> </a:t>
            </a:r>
            <a:r>
              <a:rPr lang="en-US" dirty="0" smtClean="0">
                <a:cs typeface="Calibri" pitchFamily="34" charset="0"/>
              </a:rPr>
              <a:t>if the product handled/distributed is combustible</a:t>
            </a:r>
          </a:p>
          <a:p>
            <a:pPr eaLnBrk="1" hangingPunct="1">
              <a:spcBef>
                <a:spcPts val="0"/>
              </a:spcBef>
              <a:spcAft>
                <a:spcPts val="1200"/>
              </a:spcAft>
              <a:defRPr/>
            </a:pPr>
            <a:r>
              <a:rPr lang="en-US" sz="2800" dirty="0" smtClean="0"/>
              <a:t>Food/feed products, such as grain and feed/pet food, are subject to FDA labeling requirements and, therefore, exempt from OSHA HSC labeling requirements </a:t>
            </a:r>
          </a:p>
          <a:p>
            <a:pPr lvl="1" eaLnBrk="1" hangingPunct="1">
              <a:spcBef>
                <a:spcPts val="0"/>
              </a:spcBef>
              <a:spcAft>
                <a:spcPts val="1200"/>
              </a:spcAft>
              <a:defRPr/>
            </a:pPr>
            <a:r>
              <a:rPr lang="en-US" sz="2400" dirty="0" smtClean="0"/>
              <a:t>New standard does not change longstanding food exemption</a:t>
            </a:r>
          </a:p>
          <a:p>
            <a:pPr eaLnBrk="1" hangingPunct="1">
              <a:spcBef>
                <a:spcPts val="0"/>
              </a:spcBef>
              <a:spcAft>
                <a:spcPts val="1200"/>
              </a:spcAft>
              <a:defRPr/>
            </a:pPr>
            <a:endParaRPr lang="en-US" sz="2200" u="sng" dirty="0">
              <a:cs typeface="Calibri" pitchFamily="34" charset="0"/>
            </a:endParaRPr>
          </a:p>
        </p:txBody>
      </p:sp>
      <p:sp>
        <p:nvSpPr>
          <p:cNvPr id="14" name="Title 13"/>
          <p:cNvSpPr>
            <a:spLocks noGrp="1"/>
          </p:cNvSpPr>
          <p:nvPr>
            <p:ph type="title"/>
          </p:nvPr>
        </p:nvSpPr>
        <p:spPr>
          <a:xfrm>
            <a:off x="0" y="0"/>
            <a:ext cx="9144000" cy="1050925"/>
          </a:xfrm>
        </p:spPr>
        <p:txBody>
          <a:bodyPr/>
          <a:lstStyle/>
          <a:p>
            <a:pPr algn="ctr" eaLnBrk="1" hangingPunct="1"/>
            <a:r>
              <a:rPr lang="en-US" altLang="en-US" sz="3600" dirty="0" smtClean="0">
                <a:latin typeface="Arial" charset="0"/>
                <a:cs typeface="Arial" charset="0"/>
              </a:rPr>
              <a:t>New Combustible Dust</a:t>
            </a:r>
            <a:r>
              <a:rPr lang="en-US" altLang="en-US" sz="3600" dirty="0" smtClean="0">
                <a:solidFill>
                  <a:schemeClr val="bg1"/>
                </a:solidFill>
                <a:latin typeface="Arial" charset="0"/>
                <a:cs typeface="Arial" charset="0"/>
              </a:rPr>
              <a:t> </a:t>
            </a:r>
            <a:r>
              <a:rPr lang="en-US" altLang="en-US" sz="3600" dirty="0" smtClean="0">
                <a:latin typeface="Arial" charset="0"/>
                <a:cs typeface="Arial" charset="0"/>
              </a:rPr>
              <a:t>Requirements </a:t>
            </a:r>
            <a:endParaRPr lang="en-US" altLang="en-US" sz="3600" dirty="0" smtClean="0">
              <a:solidFill>
                <a:schemeClr val="bg1"/>
              </a:solidFill>
              <a:latin typeface="Arial" charset="0"/>
              <a:cs typeface="Arial" charset="0"/>
            </a:endParaRPr>
          </a:p>
        </p:txBody>
      </p:sp>
      <p:sp>
        <p:nvSpPr>
          <p:cNvPr id="2" name="Slide Number Placeholder 1"/>
          <p:cNvSpPr>
            <a:spLocks noGrp="1"/>
          </p:cNvSpPr>
          <p:nvPr>
            <p:ph type="sldNum" sz="quarter" idx="12"/>
          </p:nvPr>
        </p:nvSpPr>
        <p:spPr/>
        <p:txBody>
          <a:bodyPr/>
          <a:lstStyle/>
          <a:p>
            <a:fld id="{C6AA744D-2B06-4248-B54F-6A7F426D9BD1}" type="slidenum">
              <a:rPr lang="en-US" smtClean="0"/>
              <a:pPr/>
              <a:t>22</a:t>
            </a:fld>
            <a:endParaRPr lang="en-US" dirty="0"/>
          </a:p>
        </p:txBody>
      </p:sp>
    </p:spTree>
    <p:extLst>
      <p:ext uri="{BB962C8B-B14F-4D97-AF65-F5344CB8AC3E}">
        <p14:creationId xmlns:p14="http://schemas.microsoft.com/office/powerpoint/2010/main" val="3571208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Labeling </a:t>
            </a:r>
            <a:r>
              <a:rPr lang="en-US" b="1" dirty="0"/>
              <a:t>of Whole Grain </a:t>
            </a:r>
          </a:p>
        </p:txBody>
      </p:sp>
      <p:sp>
        <p:nvSpPr>
          <p:cNvPr id="3" name="Content Placeholder 2"/>
          <p:cNvSpPr>
            <a:spLocks noGrp="1"/>
          </p:cNvSpPr>
          <p:nvPr>
            <p:ph idx="1"/>
          </p:nvPr>
        </p:nvSpPr>
        <p:spPr/>
        <p:txBody>
          <a:bodyPr>
            <a:normAutofit/>
          </a:bodyPr>
          <a:lstStyle/>
          <a:p>
            <a:pPr>
              <a:spcBef>
                <a:spcPts val="0"/>
              </a:spcBef>
              <a:spcAft>
                <a:spcPts val="1800"/>
              </a:spcAft>
            </a:pPr>
            <a:r>
              <a:rPr lang="en-US" sz="2400" dirty="0"/>
              <a:t>Whole grains (e.g.. corn, wheat and soybeans) are also subject to labeling requirements of the FFDCA and are therefore, exempt from </a:t>
            </a:r>
            <a:r>
              <a:rPr lang="en-US" sz="2400" dirty="0" smtClean="0"/>
              <a:t>the HCS </a:t>
            </a:r>
            <a:r>
              <a:rPr lang="en-US" sz="2400" dirty="0"/>
              <a:t>l</a:t>
            </a:r>
            <a:r>
              <a:rPr lang="en-US" sz="2400" dirty="0" smtClean="0"/>
              <a:t>abeling requirements</a:t>
            </a:r>
          </a:p>
          <a:p>
            <a:pPr>
              <a:spcBef>
                <a:spcPts val="0"/>
              </a:spcBef>
              <a:spcAft>
                <a:spcPts val="1800"/>
              </a:spcAft>
            </a:pPr>
            <a:r>
              <a:rPr lang="en-US" sz="2400" dirty="0"/>
              <a:t>HCS also states whole grain is required to be </a:t>
            </a:r>
            <a:r>
              <a:rPr lang="en-US" sz="2400" dirty="0" smtClean="0"/>
              <a:t>labeled</a:t>
            </a:r>
            <a:r>
              <a:rPr lang="en-US" sz="2400" dirty="0"/>
              <a:t> </a:t>
            </a:r>
            <a:r>
              <a:rPr lang="en-US" sz="2400" dirty="0" smtClean="0"/>
              <a:t>since when processed produces combustible dust</a:t>
            </a:r>
          </a:p>
          <a:p>
            <a:pPr>
              <a:spcBef>
                <a:spcPts val="0"/>
              </a:spcBef>
              <a:spcAft>
                <a:spcPts val="1800"/>
              </a:spcAft>
            </a:pPr>
            <a:r>
              <a:rPr lang="en-US" sz="2400" u="sng" dirty="0"/>
              <a:t>I</a:t>
            </a:r>
            <a:r>
              <a:rPr lang="en-US" sz="2400" u="sng" dirty="0" smtClean="0"/>
              <a:t>ndividual </a:t>
            </a:r>
            <a:r>
              <a:rPr lang="en-US" sz="2400" u="sng" dirty="0"/>
              <a:t>companies should make their own determination on whether or not to provide such label with the SDS to a downstream user</a:t>
            </a:r>
            <a:endParaRPr lang="en-US" sz="2400"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23</a:t>
            </a:fld>
            <a:endParaRPr lang="en-US" dirty="0"/>
          </a:p>
        </p:txBody>
      </p:sp>
    </p:spTree>
    <p:extLst>
      <p:ext uri="{BB962C8B-B14F-4D97-AF65-F5344CB8AC3E}">
        <p14:creationId xmlns:p14="http://schemas.microsoft.com/office/powerpoint/2010/main" val="10495955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71157" y="2989784"/>
            <a:ext cx="7772400" cy="760412"/>
          </a:xfrm>
        </p:spPr>
        <p:txBody>
          <a:bodyPr/>
          <a:lstStyle/>
          <a:p>
            <a:pPr algn="ctr" eaLnBrk="1" hangingPunct="1"/>
            <a:r>
              <a:rPr lang="en-US" altLang="en-US" sz="4000" b="1" dirty="0" smtClean="0">
                <a:solidFill>
                  <a:schemeClr val="tx1"/>
                </a:solidFill>
              </a:rPr>
              <a:t>Frequently Asked Questions</a:t>
            </a:r>
          </a:p>
        </p:txBody>
      </p:sp>
      <p:sp>
        <p:nvSpPr>
          <p:cNvPr id="2" name="Slide Number Placeholder 1"/>
          <p:cNvSpPr>
            <a:spLocks noGrp="1"/>
          </p:cNvSpPr>
          <p:nvPr>
            <p:ph type="sldNum" sz="quarter" idx="12"/>
          </p:nvPr>
        </p:nvSpPr>
        <p:spPr/>
        <p:txBody>
          <a:bodyPr/>
          <a:lstStyle/>
          <a:p>
            <a:fld id="{C6AA744D-2B06-4248-B54F-6A7F426D9BD1}" type="slidenum">
              <a:rPr lang="en-US" smtClean="0"/>
              <a:pPr/>
              <a:t>24</a:t>
            </a:fld>
            <a:endParaRPr lang="en-US" dirty="0"/>
          </a:p>
        </p:txBody>
      </p:sp>
    </p:spTree>
    <p:extLst>
      <p:ext uri="{BB962C8B-B14F-4D97-AF65-F5344CB8AC3E}">
        <p14:creationId xmlns:p14="http://schemas.microsoft.com/office/powerpoint/2010/main" val="2046811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76200"/>
            <a:ext cx="8610600" cy="1036638"/>
          </a:xfrm>
        </p:spPr>
        <p:txBody>
          <a:bodyPr/>
          <a:lstStyle/>
          <a:p>
            <a:pPr algn="ctr"/>
            <a:r>
              <a:rPr lang="en-US" altLang="en-US" sz="3600" dirty="0" smtClean="0">
                <a:solidFill>
                  <a:schemeClr val="bg1"/>
                </a:solidFill>
                <a:latin typeface="Calibri" pitchFamily="34" charset="0"/>
                <a:cs typeface="Arial" charset="0"/>
              </a:rPr>
              <a:t>Combustible Dust – SDS Compliance Point</a:t>
            </a:r>
          </a:p>
        </p:txBody>
      </p:sp>
      <p:sp>
        <p:nvSpPr>
          <p:cNvPr id="3" name="Content Placeholder 2"/>
          <p:cNvSpPr>
            <a:spLocks noGrp="1"/>
          </p:cNvSpPr>
          <p:nvPr>
            <p:ph idx="1"/>
          </p:nvPr>
        </p:nvSpPr>
        <p:spPr>
          <a:xfrm>
            <a:off x="609600" y="1222375"/>
            <a:ext cx="8382000" cy="5026025"/>
          </a:xfrm>
        </p:spPr>
        <p:txBody>
          <a:bodyPr>
            <a:normAutofit/>
          </a:bodyPr>
          <a:lstStyle/>
          <a:p>
            <a:pPr marL="573088" indent="-573088">
              <a:spcBef>
                <a:spcPts val="0"/>
              </a:spcBef>
              <a:spcAft>
                <a:spcPts val="1800"/>
              </a:spcAft>
              <a:buFont typeface="Arial" charset="0"/>
              <a:buNone/>
              <a:defRPr/>
            </a:pPr>
            <a:r>
              <a:rPr lang="en-US" sz="2200" b="1" i="1" dirty="0" smtClean="0"/>
              <a:t>Q 1:</a:t>
            </a:r>
            <a:r>
              <a:rPr lang="en-US" sz="2200" b="1" i="1" dirty="0" smtClean="0">
                <a:solidFill>
                  <a:schemeClr val="accent1">
                    <a:lumMod val="75000"/>
                  </a:schemeClr>
                </a:solidFill>
              </a:rPr>
              <a:t>  </a:t>
            </a:r>
            <a:r>
              <a:rPr lang="en-US" sz="2200" b="1" dirty="0" smtClean="0">
                <a:solidFill>
                  <a:srgbClr val="0070C0"/>
                </a:solidFill>
              </a:rPr>
              <a:t>Who </a:t>
            </a:r>
            <a:r>
              <a:rPr lang="en-US" sz="2200" b="1" dirty="0">
                <a:solidFill>
                  <a:srgbClr val="0070C0"/>
                </a:solidFill>
              </a:rPr>
              <a:t>develops the initial Safety Data Sheet (SDS) for combustible dust </a:t>
            </a:r>
            <a:r>
              <a:rPr lang="en-US" sz="2200" b="1" dirty="0" smtClean="0">
                <a:solidFill>
                  <a:srgbClr val="0070C0"/>
                </a:solidFill>
              </a:rPr>
              <a:t>in the grain, feed, pet food supply chain</a:t>
            </a:r>
            <a:r>
              <a:rPr lang="en-US" sz="2200" b="1" dirty="0">
                <a:solidFill>
                  <a:srgbClr val="0070C0"/>
                </a:solidFill>
              </a:rPr>
              <a:t>? </a:t>
            </a:r>
          </a:p>
          <a:p>
            <a:pPr>
              <a:spcBef>
                <a:spcPts val="0"/>
              </a:spcBef>
              <a:spcAft>
                <a:spcPts val="1800"/>
              </a:spcAft>
              <a:buFont typeface="Wingdings" panose="05000000000000000000" pitchFamily="2" charset="2"/>
              <a:buChar char="Ø"/>
              <a:defRPr/>
            </a:pPr>
            <a:r>
              <a:rPr lang="en-US" sz="2200" b="1" i="1" dirty="0" smtClean="0"/>
              <a:t>The first point where compliance is mandated </a:t>
            </a:r>
            <a:r>
              <a:rPr lang="en-US" sz="2200" i="1" dirty="0" smtClean="0"/>
              <a:t>–</a:t>
            </a:r>
            <a:r>
              <a:rPr lang="en-US" sz="2200" dirty="0" smtClean="0"/>
              <a:t> The </a:t>
            </a:r>
            <a:r>
              <a:rPr lang="en-US" sz="2200" dirty="0"/>
              <a:t>commercial storage operation or grain processing </a:t>
            </a:r>
            <a:r>
              <a:rPr lang="en-US" sz="2200" dirty="0" smtClean="0"/>
              <a:t>operation </a:t>
            </a:r>
            <a:r>
              <a:rPr lang="en-US" sz="2200" dirty="0" smtClean="0">
                <a:solidFill>
                  <a:srgbClr val="FF0000"/>
                </a:solidFill>
              </a:rPr>
              <a:t>i.e. chemical manufacturer</a:t>
            </a:r>
            <a:r>
              <a:rPr lang="en-US" sz="2200" dirty="0" smtClean="0"/>
              <a:t> </a:t>
            </a:r>
            <a:r>
              <a:rPr lang="en-US" sz="2200" dirty="0"/>
              <a:t>which first receives the product, and not the farm handling the </a:t>
            </a:r>
            <a:r>
              <a:rPr lang="en-US" sz="2200" dirty="0" smtClean="0"/>
              <a:t>grain </a:t>
            </a:r>
            <a:endParaRPr lang="en-US" sz="2200" dirty="0"/>
          </a:p>
          <a:p>
            <a:pPr lvl="1">
              <a:spcBef>
                <a:spcPts val="0"/>
              </a:spcBef>
              <a:spcAft>
                <a:spcPts val="1800"/>
              </a:spcAft>
              <a:defRPr/>
            </a:pPr>
            <a:r>
              <a:rPr lang="en-US" sz="2000" b="1" i="1" dirty="0" smtClean="0"/>
              <a:t>EXCEPT…</a:t>
            </a:r>
            <a:r>
              <a:rPr lang="en-US" sz="2000" dirty="0" smtClean="0"/>
              <a:t> If a farm maintains a </a:t>
            </a:r>
            <a:r>
              <a:rPr lang="en-US" sz="2000" b="1" dirty="0" smtClean="0">
                <a:solidFill>
                  <a:srgbClr val="0070C0"/>
                </a:solidFill>
              </a:rPr>
              <a:t>grain handling operation and stores and sells grain grown on other farms</a:t>
            </a:r>
            <a:r>
              <a:rPr lang="en-US" sz="2000" dirty="0" smtClean="0"/>
              <a:t> – then the grain handling operation would not be exempt from OSHA enforcement.</a:t>
            </a:r>
          </a:p>
          <a:p>
            <a:pPr lvl="1">
              <a:spcBef>
                <a:spcPts val="0"/>
              </a:spcBef>
              <a:spcAft>
                <a:spcPts val="1800"/>
              </a:spcAft>
              <a:defRPr/>
            </a:pPr>
            <a:r>
              <a:rPr lang="en-US" sz="2000" b="1" i="1" dirty="0" smtClean="0"/>
              <a:t>OSHA Guidance on Small Farms (July 2014) </a:t>
            </a:r>
            <a:r>
              <a:rPr lang="en-US" sz="2000" dirty="0" smtClean="0"/>
              <a:t>– A farm with 10 or fewer employees </a:t>
            </a:r>
            <a:r>
              <a:rPr lang="en-US" sz="2000" b="1" dirty="0" smtClean="0">
                <a:solidFill>
                  <a:srgbClr val="0070C0"/>
                </a:solidFill>
              </a:rPr>
              <a:t>storing and selling its own grain is exempt </a:t>
            </a:r>
            <a:r>
              <a:rPr lang="en-US" sz="2000" dirty="0" smtClean="0"/>
              <a:t>from OSHA enforcement</a:t>
            </a:r>
          </a:p>
          <a:p>
            <a:pPr marL="457200" lvl="1" indent="0">
              <a:spcBef>
                <a:spcPts val="0"/>
              </a:spcBef>
              <a:spcAft>
                <a:spcPts val="1800"/>
              </a:spcAft>
              <a:buFont typeface="Arial" charset="0"/>
              <a:buNone/>
              <a:defRPr/>
            </a:pPr>
            <a:endParaRPr lang="en-US" sz="5900" dirty="0" smtClean="0"/>
          </a:p>
          <a:p>
            <a:pPr marL="457200" lvl="1" indent="0">
              <a:spcBef>
                <a:spcPts val="0"/>
              </a:spcBef>
              <a:spcAft>
                <a:spcPts val="1800"/>
              </a:spcAft>
              <a:buFont typeface="Arial" charset="0"/>
              <a:buNone/>
              <a:defRPr/>
            </a:pPr>
            <a:endParaRPr lang="en-US" sz="5900" dirty="0"/>
          </a:p>
          <a:p>
            <a:pPr marL="0" indent="0">
              <a:spcBef>
                <a:spcPts val="0"/>
              </a:spcBef>
              <a:spcAft>
                <a:spcPts val="1800"/>
              </a:spcAft>
              <a:buFont typeface="Arial" charset="0"/>
              <a:buNone/>
              <a:defRPr/>
            </a:pPr>
            <a:endParaRPr lang="en-US" sz="5900" dirty="0"/>
          </a:p>
          <a:p>
            <a:pPr>
              <a:spcBef>
                <a:spcPts val="0"/>
              </a:spcBef>
              <a:spcAft>
                <a:spcPts val="1800"/>
              </a:spcAft>
              <a:defRPr/>
            </a:pPr>
            <a:endParaRPr lang="en-US" sz="4800" dirty="0"/>
          </a:p>
        </p:txBody>
      </p:sp>
      <p:sp>
        <p:nvSpPr>
          <p:cNvPr id="2" name="Slide Number Placeholder 1"/>
          <p:cNvSpPr>
            <a:spLocks noGrp="1"/>
          </p:cNvSpPr>
          <p:nvPr>
            <p:ph type="sldNum" sz="quarter" idx="12"/>
          </p:nvPr>
        </p:nvSpPr>
        <p:spPr/>
        <p:txBody>
          <a:bodyPr/>
          <a:lstStyle/>
          <a:p>
            <a:fld id="{C6AA744D-2B06-4248-B54F-6A7F426D9BD1}" type="slidenum">
              <a:rPr lang="en-US" smtClean="0"/>
              <a:pPr/>
              <a:t>25</a:t>
            </a:fld>
            <a:endParaRPr lang="en-US" dirty="0"/>
          </a:p>
        </p:txBody>
      </p:sp>
    </p:spTree>
    <p:extLst>
      <p:ext uri="{BB962C8B-B14F-4D97-AF65-F5344CB8AC3E}">
        <p14:creationId xmlns:p14="http://schemas.microsoft.com/office/powerpoint/2010/main" val="3480556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9213" y="76200"/>
            <a:ext cx="9094787" cy="1036638"/>
          </a:xfrm>
        </p:spPr>
        <p:txBody>
          <a:bodyPr/>
          <a:lstStyle/>
          <a:p>
            <a:pPr algn="ctr"/>
            <a:r>
              <a:rPr lang="en-US" altLang="en-US" sz="3600" dirty="0" smtClean="0">
                <a:solidFill>
                  <a:schemeClr val="bg1"/>
                </a:solidFill>
                <a:latin typeface="Calibri" pitchFamily="34" charset="0"/>
                <a:cs typeface="Arial" charset="0"/>
              </a:rPr>
              <a:t>OSHA HCS Labeling and the FDA Exemption </a:t>
            </a:r>
          </a:p>
        </p:txBody>
      </p:sp>
      <p:sp>
        <p:nvSpPr>
          <p:cNvPr id="3" name="Content Placeholder 2"/>
          <p:cNvSpPr>
            <a:spLocks noGrp="1"/>
          </p:cNvSpPr>
          <p:nvPr>
            <p:ph idx="1"/>
          </p:nvPr>
        </p:nvSpPr>
        <p:spPr>
          <a:xfrm>
            <a:off x="457200" y="1143000"/>
            <a:ext cx="8613775" cy="5410200"/>
          </a:xfrm>
        </p:spPr>
        <p:txBody>
          <a:bodyPr>
            <a:normAutofit/>
          </a:bodyPr>
          <a:lstStyle/>
          <a:p>
            <a:pPr marL="0" indent="0">
              <a:spcBef>
                <a:spcPts val="0"/>
              </a:spcBef>
              <a:spcAft>
                <a:spcPts val="2400"/>
              </a:spcAft>
              <a:buFont typeface="Arial" charset="0"/>
              <a:buNone/>
              <a:defRPr/>
            </a:pPr>
            <a:r>
              <a:rPr lang="en-US" sz="2800" b="1" i="1" dirty="0" smtClean="0"/>
              <a:t>Q 2: </a:t>
            </a:r>
            <a:r>
              <a:rPr lang="en-US" sz="2800" b="1" dirty="0" smtClean="0">
                <a:solidFill>
                  <a:srgbClr val="0070C0"/>
                </a:solidFill>
              </a:rPr>
              <a:t>Does OSHA require labels under </a:t>
            </a:r>
            <a:r>
              <a:rPr lang="en-US" sz="2800" b="1" dirty="0">
                <a:solidFill>
                  <a:srgbClr val="0070C0"/>
                </a:solidFill>
              </a:rPr>
              <a:t>the HCS for </a:t>
            </a:r>
            <a:r>
              <a:rPr lang="en-US" sz="2800" b="1" dirty="0" smtClean="0">
                <a:solidFill>
                  <a:srgbClr val="0070C0"/>
                </a:solidFill>
              </a:rPr>
              <a:t>grain, feed </a:t>
            </a:r>
            <a:r>
              <a:rPr lang="en-US" sz="2800" b="1" dirty="0">
                <a:solidFill>
                  <a:srgbClr val="0070C0"/>
                </a:solidFill>
              </a:rPr>
              <a:t>and </a:t>
            </a:r>
            <a:r>
              <a:rPr lang="en-US" sz="2800" b="1" dirty="0" smtClean="0">
                <a:solidFill>
                  <a:srgbClr val="0070C0"/>
                </a:solidFill>
              </a:rPr>
              <a:t>pet food products?</a:t>
            </a:r>
          </a:p>
          <a:p>
            <a:pPr>
              <a:spcBef>
                <a:spcPts val="0"/>
              </a:spcBef>
              <a:spcAft>
                <a:spcPts val="2400"/>
              </a:spcAft>
              <a:buFont typeface="Wingdings" charset="2"/>
              <a:buChar char="Ø"/>
              <a:defRPr/>
            </a:pPr>
            <a:r>
              <a:rPr lang="en-US" sz="2800" b="1" i="1" dirty="0" smtClean="0"/>
              <a:t>No, OSHA’s “FDA labeling exemption” provisions apply.</a:t>
            </a:r>
          </a:p>
          <a:p>
            <a:pPr marL="631825" lvl="1">
              <a:spcBef>
                <a:spcPts val="0"/>
              </a:spcBef>
              <a:spcAft>
                <a:spcPts val="2400"/>
              </a:spcAft>
              <a:defRPr/>
            </a:pPr>
            <a:r>
              <a:rPr lang="en-US" dirty="0" smtClean="0"/>
              <a:t>If a product is </a:t>
            </a:r>
            <a:r>
              <a:rPr lang="en-US" b="1" dirty="0" smtClean="0">
                <a:solidFill>
                  <a:srgbClr val="0070C0"/>
                </a:solidFill>
              </a:rPr>
              <a:t>“subject to labeling” under FDA </a:t>
            </a:r>
            <a:r>
              <a:rPr lang="en-US" dirty="0" smtClean="0"/>
              <a:t>requirements, it is </a:t>
            </a:r>
            <a:r>
              <a:rPr lang="en-US" b="1" dirty="0" smtClean="0">
                <a:solidFill>
                  <a:srgbClr val="0070C0"/>
                </a:solidFill>
              </a:rPr>
              <a:t>NOT required </a:t>
            </a:r>
            <a:r>
              <a:rPr lang="en-US" dirty="0" smtClean="0"/>
              <a:t>to be OSHA labeled under the HCS</a:t>
            </a:r>
          </a:p>
          <a:p>
            <a:pPr marL="631825" lvl="1">
              <a:spcBef>
                <a:spcPts val="0"/>
              </a:spcBef>
              <a:spcAft>
                <a:spcPts val="2400"/>
              </a:spcAft>
              <a:defRPr/>
            </a:pPr>
            <a:r>
              <a:rPr lang="en-US" dirty="0" smtClean="0"/>
              <a:t>Exemption applies to complete feeds, pet </a:t>
            </a:r>
            <a:r>
              <a:rPr lang="en-US" dirty="0"/>
              <a:t>f</a:t>
            </a:r>
            <a:r>
              <a:rPr lang="en-US" dirty="0" smtClean="0"/>
              <a:t>ood, supplements, grains, </a:t>
            </a:r>
            <a:r>
              <a:rPr lang="en-US" dirty="0"/>
              <a:t>p</a:t>
            </a:r>
            <a:r>
              <a:rPr lang="en-US" dirty="0" smtClean="0"/>
              <a:t>rotein </a:t>
            </a:r>
            <a:r>
              <a:rPr lang="en-US" dirty="0"/>
              <a:t>s</a:t>
            </a:r>
            <a:r>
              <a:rPr lang="en-US" dirty="0" smtClean="0"/>
              <a:t>ources, premixes, additives, etc.</a:t>
            </a:r>
          </a:p>
          <a:p>
            <a:pPr marL="0" indent="0">
              <a:spcBef>
                <a:spcPts val="0"/>
              </a:spcBef>
              <a:spcAft>
                <a:spcPts val="2400"/>
              </a:spcAft>
              <a:buFont typeface="Arial" charset="0"/>
              <a:buNone/>
              <a:defRPr/>
            </a:pPr>
            <a:endParaRPr lang="en-US" sz="2000" dirty="0" smtClean="0"/>
          </a:p>
          <a:p>
            <a:pPr marL="0" indent="0">
              <a:spcBef>
                <a:spcPts val="0"/>
              </a:spcBef>
              <a:spcAft>
                <a:spcPts val="2400"/>
              </a:spcAft>
              <a:buFont typeface="Arial" charset="0"/>
              <a:buNone/>
              <a:defRPr/>
            </a:pPr>
            <a:endParaRPr lang="en-US" sz="2000" dirty="0" smtClean="0"/>
          </a:p>
        </p:txBody>
      </p:sp>
      <p:sp>
        <p:nvSpPr>
          <p:cNvPr id="2" name="Slide Number Placeholder 1"/>
          <p:cNvSpPr>
            <a:spLocks noGrp="1"/>
          </p:cNvSpPr>
          <p:nvPr>
            <p:ph type="sldNum" sz="quarter" idx="12"/>
          </p:nvPr>
        </p:nvSpPr>
        <p:spPr/>
        <p:txBody>
          <a:bodyPr/>
          <a:lstStyle/>
          <a:p>
            <a:fld id="{C6AA744D-2B06-4248-B54F-6A7F426D9BD1}" type="slidenum">
              <a:rPr lang="en-US" smtClean="0"/>
              <a:pPr/>
              <a:t>26</a:t>
            </a:fld>
            <a:endParaRPr lang="en-US" dirty="0"/>
          </a:p>
        </p:txBody>
      </p:sp>
    </p:spTree>
    <p:extLst>
      <p:ext uri="{BB962C8B-B14F-4D97-AF65-F5344CB8AC3E}">
        <p14:creationId xmlns:p14="http://schemas.microsoft.com/office/powerpoint/2010/main" val="3315561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76200"/>
            <a:ext cx="8763000" cy="1036638"/>
          </a:xfrm>
        </p:spPr>
        <p:txBody>
          <a:bodyPr/>
          <a:lstStyle/>
          <a:p>
            <a:pPr algn="ctr"/>
            <a:r>
              <a:rPr lang="en-US" altLang="en-US" sz="3600" dirty="0" smtClean="0">
                <a:solidFill>
                  <a:schemeClr val="bg1"/>
                </a:solidFill>
                <a:latin typeface="Calibri" pitchFamily="34" charset="0"/>
                <a:cs typeface="Arial" charset="0"/>
              </a:rPr>
              <a:t>FDA Labeling Exemption – HCS Reference  </a:t>
            </a:r>
          </a:p>
        </p:txBody>
      </p:sp>
      <p:sp>
        <p:nvSpPr>
          <p:cNvPr id="38915" name="Content Placeholder 2"/>
          <p:cNvSpPr>
            <a:spLocks noGrp="1"/>
          </p:cNvSpPr>
          <p:nvPr>
            <p:ph idx="1"/>
          </p:nvPr>
        </p:nvSpPr>
        <p:spPr>
          <a:xfrm>
            <a:off x="457200" y="1262063"/>
            <a:ext cx="8458200" cy="5291137"/>
          </a:xfrm>
        </p:spPr>
        <p:txBody>
          <a:bodyPr/>
          <a:lstStyle/>
          <a:p>
            <a:pPr marL="0" indent="0">
              <a:spcBef>
                <a:spcPct val="0"/>
              </a:spcBef>
              <a:spcAft>
                <a:spcPts val="2400"/>
              </a:spcAft>
              <a:buFont typeface="Arial" charset="0"/>
              <a:buNone/>
            </a:pPr>
            <a:r>
              <a:rPr lang="en-US" altLang="en-US" sz="2400" b="1" i="1" dirty="0" smtClean="0"/>
              <a:t>OSHA Hazard Communication Standard – 29 CFR 1910.1200(b)(5):</a:t>
            </a:r>
          </a:p>
          <a:p>
            <a:pPr marL="0" indent="0">
              <a:spcBef>
                <a:spcPct val="0"/>
              </a:spcBef>
              <a:spcAft>
                <a:spcPts val="2400"/>
              </a:spcAft>
              <a:buFont typeface="Arial" charset="0"/>
              <a:buNone/>
            </a:pPr>
            <a:r>
              <a:rPr lang="en-US" altLang="en-US" sz="2400" b="1" dirty="0" smtClean="0"/>
              <a:t>The FDA Exemption applies to…</a:t>
            </a:r>
            <a:endParaRPr lang="en-US" altLang="en-US" sz="2400" dirty="0" smtClean="0"/>
          </a:p>
          <a:p>
            <a:pPr marL="0" indent="0">
              <a:spcBef>
                <a:spcPct val="0"/>
              </a:spcBef>
              <a:spcAft>
                <a:spcPts val="2400"/>
              </a:spcAft>
              <a:buFont typeface="Arial" charset="0"/>
              <a:buNone/>
            </a:pPr>
            <a:r>
              <a:rPr lang="en-US" altLang="en-US" sz="2400" dirty="0" smtClean="0">
                <a:solidFill>
                  <a:srgbClr val="FF0000"/>
                </a:solidFill>
              </a:rPr>
              <a:t>“Any food, food additive</a:t>
            </a:r>
            <a:r>
              <a:rPr lang="en-US" altLang="en-US" sz="2400" dirty="0" smtClean="0"/>
              <a:t>, color additive, drug, or medical or veterinary device </a:t>
            </a:r>
            <a:r>
              <a:rPr lang="en-US" altLang="en-US" sz="2400" dirty="0" smtClean="0">
                <a:solidFill>
                  <a:srgbClr val="FF0000"/>
                </a:solidFill>
              </a:rPr>
              <a:t>or product</a:t>
            </a:r>
            <a:r>
              <a:rPr lang="en-US" altLang="en-US" sz="2400" dirty="0" smtClean="0"/>
              <a:t>, </a:t>
            </a:r>
            <a:r>
              <a:rPr lang="en-US" altLang="en-US" sz="2400" dirty="0" smtClean="0">
                <a:solidFill>
                  <a:srgbClr val="FF0000"/>
                </a:solidFill>
              </a:rPr>
              <a:t>including materials intended for use as ingredients in such products </a:t>
            </a:r>
            <a:r>
              <a:rPr lang="en-US" altLang="en-US" sz="2400" dirty="0" smtClean="0"/>
              <a:t>(e.g., flavors and fragrances), as such terms are defined in the Federal Food, Drug and Cosmetic Act (21 U.S.C 301 et seq.) or the Virus-Serum-Toxin Act of 1913 (21 U.S.C. 151 et seq.), and regulations issued under those Acts, </a:t>
            </a:r>
            <a:r>
              <a:rPr lang="en-US" altLang="en-US" sz="2400" dirty="0" smtClean="0">
                <a:solidFill>
                  <a:srgbClr val="FF0000"/>
                </a:solidFill>
              </a:rPr>
              <a:t>when they are </a:t>
            </a:r>
            <a:r>
              <a:rPr lang="en-US" altLang="en-US" sz="2400" u="sng" dirty="0" smtClean="0">
                <a:solidFill>
                  <a:srgbClr val="FF0000"/>
                </a:solidFill>
              </a:rPr>
              <a:t>subject to the labeling requirements</a:t>
            </a:r>
            <a:r>
              <a:rPr lang="en-US" altLang="en-US" sz="2400" u="sng" dirty="0" smtClean="0"/>
              <a:t> </a:t>
            </a:r>
            <a:r>
              <a:rPr lang="en-US" altLang="en-US" sz="2400" dirty="0" smtClean="0"/>
              <a:t>under those Acts </a:t>
            </a:r>
            <a:r>
              <a:rPr lang="en-US" altLang="en-US" sz="2400" dirty="0" smtClean="0">
                <a:solidFill>
                  <a:srgbClr val="FF0000"/>
                </a:solidFill>
              </a:rPr>
              <a:t>by either the Food and Drug Administration </a:t>
            </a:r>
            <a:r>
              <a:rPr lang="en-US" altLang="en-US" sz="2400" dirty="0" smtClean="0"/>
              <a:t>or the </a:t>
            </a:r>
            <a:r>
              <a:rPr lang="en-US" altLang="en-US" sz="2400" dirty="0" smtClean="0">
                <a:solidFill>
                  <a:srgbClr val="FF0000"/>
                </a:solidFill>
              </a:rPr>
              <a:t>Department of Agriculture</a:t>
            </a:r>
            <a:r>
              <a:rPr lang="en-US" altLang="en-US" sz="2400" dirty="0" smtClean="0"/>
              <a:t>.”</a:t>
            </a:r>
          </a:p>
          <a:p>
            <a:pPr marL="0" indent="0">
              <a:spcBef>
                <a:spcPct val="0"/>
              </a:spcBef>
              <a:spcAft>
                <a:spcPts val="2400"/>
              </a:spcAft>
              <a:buFont typeface="Arial" charset="0"/>
              <a:buNone/>
            </a:pPr>
            <a:endParaRPr lang="en-US" altLang="en-US" sz="2000" b="1" i="1" dirty="0" smtClean="0"/>
          </a:p>
        </p:txBody>
      </p:sp>
      <p:sp>
        <p:nvSpPr>
          <p:cNvPr id="2" name="Slide Number Placeholder 1"/>
          <p:cNvSpPr>
            <a:spLocks noGrp="1"/>
          </p:cNvSpPr>
          <p:nvPr>
            <p:ph type="sldNum" sz="quarter" idx="12"/>
          </p:nvPr>
        </p:nvSpPr>
        <p:spPr/>
        <p:txBody>
          <a:bodyPr/>
          <a:lstStyle/>
          <a:p>
            <a:fld id="{C6AA744D-2B06-4248-B54F-6A7F426D9BD1}" type="slidenum">
              <a:rPr lang="en-US" smtClean="0"/>
              <a:pPr/>
              <a:t>27</a:t>
            </a:fld>
            <a:endParaRPr lang="en-US" dirty="0"/>
          </a:p>
        </p:txBody>
      </p:sp>
    </p:spTree>
    <p:extLst>
      <p:ext uri="{BB962C8B-B14F-4D97-AF65-F5344CB8AC3E}">
        <p14:creationId xmlns:p14="http://schemas.microsoft.com/office/powerpoint/2010/main" val="3309477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fade">
                                      <p:cBhvr>
                                        <p:cTn id="11" dur="500"/>
                                        <p:tgtEl>
                                          <p:spTgt spid="3891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500"/>
                                        <p:tgtEl>
                                          <p:spTgt spid="3891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76200"/>
            <a:ext cx="8610600" cy="1036638"/>
          </a:xfrm>
        </p:spPr>
        <p:txBody>
          <a:bodyPr/>
          <a:lstStyle/>
          <a:p>
            <a:pPr algn="ctr"/>
            <a:r>
              <a:rPr lang="en-US" altLang="en-US" sz="3600" dirty="0" smtClean="0">
                <a:solidFill>
                  <a:schemeClr val="bg1"/>
                </a:solidFill>
                <a:latin typeface="Calibri" pitchFamily="34" charset="0"/>
                <a:cs typeface="Arial" charset="0"/>
              </a:rPr>
              <a:t>Responsibility to Develop a SDS </a:t>
            </a:r>
          </a:p>
        </p:txBody>
      </p:sp>
      <p:sp>
        <p:nvSpPr>
          <p:cNvPr id="3" name="Content Placeholder 2"/>
          <p:cNvSpPr>
            <a:spLocks noGrp="1"/>
          </p:cNvSpPr>
          <p:nvPr>
            <p:ph idx="1"/>
          </p:nvPr>
        </p:nvSpPr>
        <p:spPr>
          <a:xfrm>
            <a:off x="258763" y="1143000"/>
            <a:ext cx="8580437" cy="5257800"/>
          </a:xfrm>
        </p:spPr>
        <p:txBody>
          <a:bodyPr>
            <a:normAutofit lnSpcReduction="10000"/>
          </a:bodyPr>
          <a:lstStyle/>
          <a:p>
            <a:pPr marL="630238" indent="-630238">
              <a:lnSpc>
                <a:spcPct val="120000"/>
              </a:lnSpc>
              <a:spcBef>
                <a:spcPts val="0"/>
              </a:spcBef>
              <a:spcAft>
                <a:spcPts val="0"/>
              </a:spcAft>
              <a:buFont typeface="Arial" charset="0"/>
              <a:buNone/>
              <a:defRPr/>
            </a:pPr>
            <a:r>
              <a:rPr lang="en-US" sz="2400" b="1" i="1" dirty="0" smtClean="0"/>
              <a:t>Q 3:  </a:t>
            </a:r>
            <a:r>
              <a:rPr lang="en-US" sz="2400" b="1" dirty="0" smtClean="0">
                <a:solidFill>
                  <a:srgbClr val="0070C0"/>
                </a:solidFill>
              </a:rPr>
              <a:t>Who </a:t>
            </a:r>
            <a:r>
              <a:rPr lang="en-US" sz="2400" b="1" dirty="0">
                <a:solidFill>
                  <a:srgbClr val="0070C0"/>
                </a:solidFill>
              </a:rPr>
              <a:t>determines if the use or sale of a company’s product </a:t>
            </a:r>
            <a:r>
              <a:rPr lang="en-US" sz="2400" b="1" dirty="0" smtClean="0">
                <a:solidFill>
                  <a:srgbClr val="0070C0"/>
                </a:solidFill>
              </a:rPr>
              <a:t>requires a Safety Data </a:t>
            </a:r>
            <a:r>
              <a:rPr lang="en-US" sz="2400" b="1" dirty="0">
                <a:solidFill>
                  <a:srgbClr val="0070C0"/>
                </a:solidFill>
              </a:rPr>
              <a:t>Sheet for customers?</a:t>
            </a:r>
            <a:r>
              <a:rPr lang="en-US" sz="2400" dirty="0">
                <a:solidFill>
                  <a:srgbClr val="0070C0"/>
                </a:solidFill>
              </a:rPr>
              <a:t> </a:t>
            </a:r>
            <a:r>
              <a:rPr lang="en-US" sz="2400" b="1" dirty="0" smtClean="0">
                <a:solidFill>
                  <a:srgbClr val="0070C0"/>
                </a:solidFill>
              </a:rPr>
              <a:t> </a:t>
            </a:r>
          </a:p>
          <a:p>
            <a:pPr>
              <a:lnSpc>
                <a:spcPct val="120000"/>
              </a:lnSpc>
              <a:spcBef>
                <a:spcPts val="0"/>
              </a:spcBef>
              <a:spcAft>
                <a:spcPts val="0"/>
              </a:spcAft>
              <a:buFont typeface="Wingdings" charset="2"/>
              <a:buChar char="Ø"/>
              <a:defRPr/>
            </a:pPr>
            <a:r>
              <a:rPr lang="en-US" sz="2200" b="1" dirty="0" smtClean="0"/>
              <a:t>OSHA does not make this determination</a:t>
            </a:r>
          </a:p>
          <a:p>
            <a:pPr>
              <a:lnSpc>
                <a:spcPct val="120000"/>
              </a:lnSpc>
              <a:spcBef>
                <a:spcPts val="0"/>
              </a:spcBef>
              <a:spcAft>
                <a:spcPts val="0"/>
              </a:spcAft>
              <a:buFont typeface="Wingdings" charset="2"/>
              <a:buChar char="Ø"/>
              <a:defRPr/>
            </a:pPr>
            <a:r>
              <a:rPr lang="en-US" sz="2200" b="1" dirty="0" smtClean="0"/>
              <a:t>If you produce, distribute or import </a:t>
            </a:r>
            <a:r>
              <a:rPr lang="en-US" sz="2200" b="1" dirty="0"/>
              <a:t>a </a:t>
            </a:r>
            <a:r>
              <a:rPr lang="en-US" sz="2200" b="1" dirty="0" smtClean="0"/>
              <a:t>product, you are the </a:t>
            </a:r>
            <a:r>
              <a:rPr lang="en-US" sz="2200" b="1" dirty="0"/>
              <a:t>responsible party </a:t>
            </a:r>
            <a:r>
              <a:rPr lang="en-US" sz="2200" b="1" dirty="0" smtClean="0"/>
              <a:t>under the Hazard Communication Standard</a:t>
            </a:r>
            <a:endParaRPr lang="en-US" sz="2200" dirty="0"/>
          </a:p>
          <a:p>
            <a:pPr lvl="1">
              <a:lnSpc>
                <a:spcPct val="120000"/>
              </a:lnSpc>
              <a:spcBef>
                <a:spcPts val="0"/>
              </a:spcBef>
              <a:spcAft>
                <a:spcPts val="0"/>
              </a:spcAft>
              <a:defRPr/>
            </a:pPr>
            <a:r>
              <a:rPr lang="en-US" sz="2200" dirty="0" smtClean="0"/>
              <a:t>Evaluate and classify chemical hazards associated with grain, feed, pet food, ingredients, etc.</a:t>
            </a:r>
          </a:p>
          <a:p>
            <a:pPr lvl="1">
              <a:lnSpc>
                <a:spcPct val="120000"/>
              </a:lnSpc>
              <a:spcBef>
                <a:spcPts val="0"/>
              </a:spcBef>
              <a:spcAft>
                <a:spcPts val="0"/>
              </a:spcAft>
              <a:defRPr/>
            </a:pPr>
            <a:r>
              <a:rPr lang="en-US" sz="2200" b="1" i="1" dirty="0" smtClean="0"/>
              <a:t>Areas to Look for Potential Hazards:</a:t>
            </a:r>
          </a:p>
          <a:p>
            <a:pPr lvl="2">
              <a:lnSpc>
                <a:spcPct val="120000"/>
              </a:lnSpc>
              <a:spcBef>
                <a:spcPts val="0"/>
              </a:spcBef>
              <a:spcAft>
                <a:spcPts val="0"/>
              </a:spcAft>
              <a:buFont typeface="Wingdings" charset="2"/>
              <a:buChar char="ü"/>
              <a:defRPr/>
            </a:pPr>
            <a:r>
              <a:rPr lang="en-US" sz="2200" dirty="0" smtClean="0"/>
              <a:t> Combustible Dust</a:t>
            </a:r>
          </a:p>
          <a:p>
            <a:pPr lvl="2">
              <a:lnSpc>
                <a:spcPct val="120000"/>
              </a:lnSpc>
              <a:spcBef>
                <a:spcPts val="0"/>
              </a:spcBef>
              <a:spcAft>
                <a:spcPts val="0"/>
              </a:spcAft>
              <a:buFont typeface="Wingdings" charset="2"/>
              <a:buChar char="ü"/>
              <a:defRPr/>
            </a:pPr>
            <a:r>
              <a:rPr lang="en-US" sz="2200" dirty="0" smtClean="0"/>
              <a:t> Ingredients, additives, etc.</a:t>
            </a:r>
          </a:p>
          <a:p>
            <a:pPr>
              <a:lnSpc>
                <a:spcPct val="120000"/>
              </a:lnSpc>
              <a:spcBef>
                <a:spcPts val="0"/>
              </a:spcBef>
              <a:spcAft>
                <a:spcPts val="0"/>
              </a:spcAft>
              <a:buFont typeface="Wingdings" pitchFamily="2" charset="2"/>
              <a:buChar char="Ø"/>
              <a:defRPr/>
            </a:pPr>
            <a:r>
              <a:rPr lang="en-US" sz="2200" b="1" dirty="0" smtClean="0"/>
              <a:t>If either a “Chemical” or a resulting “Mixture” is determined to be hazardous</a:t>
            </a:r>
            <a:r>
              <a:rPr lang="en-US" sz="2200" dirty="0" smtClean="0"/>
              <a:t> – You are required to create and provide your “downstream users” with a SDS</a:t>
            </a:r>
          </a:p>
          <a:p>
            <a:pPr marL="457200" lvl="1" indent="0">
              <a:spcBef>
                <a:spcPts val="0"/>
              </a:spcBef>
              <a:spcAft>
                <a:spcPts val="1800"/>
              </a:spcAft>
              <a:buFont typeface="Arial" charset="0"/>
              <a:buNone/>
              <a:defRPr/>
            </a:pPr>
            <a:endParaRPr lang="en-US" sz="2000" dirty="0"/>
          </a:p>
          <a:p>
            <a:pPr marL="0" indent="0">
              <a:spcBef>
                <a:spcPts val="0"/>
              </a:spcBef>
              <a:spcAft>
                <a:spcPts val="1800"/>
              </a:spcAft>
              <a:buFont typeface="Arial" charset="0"/>
              <a:buNone/>
              <a:defRPr/>
            </a:pPr>
            <a:endParaRPr lang="en-US" sz="2000" dirty="0"/>
          </a:p>
          <a:p>
            <a:pPr>
              <a:spcBef>
                <a:spcPts val="0"/>
              </a:spcBef>
              <a:spcAft>
                <a:spcPts val="1800"/>
              </a:spcAft>
              <a:defRPr/>
            </a:pPr>
            <a:endParaRPr lang="en-US" sz="2000" dirty="0"/>
          </a:p>
        </p:txBody>
      </p:sp>
      <p:sp>
        <p:nvSpPr>
          <p:cNvPr id="2" name="Slide Number Placeholder 1"/>
          <p:cNvSpPr>
            <a:spLocks noGrp="1"/>
          </p:cNvSpPr>
          <p:nvPr>
            <p:ph type="sldNum" sz="quarter" idx="12"/>
          </p:nvPr>
        </p:nvSpPr>
        <p:spPr/>
        <p:txBody>
          <a:bodyPr/>
          <a:lstStyle/>
          <a:p>
            <a:fld id="{C6AA744D-2B06-4248-B54F-6A7F426D9BD1}" type="slidenum">
              <a:rPr lang="en-US" smtClean="0"/>
              <a:pPr/>
              <a:t>28</a:t>
            </a:fld>
            <a:endParaRPr lang="en-US" dirty="0"/>
          </a:p>
        </p:txBody>
      </p:sp>
    </p:spTree>
    <p:extLst>
      <p:ext uri="{BB962C8B-B14F-4D97-AF65-F5344CB8AC3E}">
        <p14:creationId xmlns:p14="http://schemas.microsoft.com/office/powerpoint/2010/main" val="3569580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76200"/>
            <a:ext cx="8610600" cy="990600"/>
          </a:xfrm>
        </p:spPr>
        <p:txBody>
          <a:bodyPr/>
          <a:lstStyle/>
          <a:p>
            <a:pPr algn="ctr"/>
            <a:r>
              <a:rPr lang="en-US" altLang="en-US" sz="3600" dirty="0" smtClean="0">
                <a:solidFill>
                  <a:schemeClr val="bg1"/>
                </a:solidFill>
                <a:latin typeface="Calibri" pitchFamily="34" charset="0"/>
                <a:cs typeface="Arial" charset="0"/>
              </a:rPr>
              <a:t>Frequency for Sending a SDS</a:t>
            </a:r>
          </a:p>
        </p:txBody>
      </p:sp>
      <p:sp>
        <p:nvSpPr>
          <p:cNvPr id="3" name="Content Placeholder 2"/>
          <p:cNvSpPr>
            <a:spLocks noGrp="1"/>
          </p:cNvSpPr>
          <p:nvPr>
            <p:ph idx="1"/>
          </p:nvPr>
        </p:nvSpPr>
        <p:spPr>
          <a:xfrm>
            <a:off x="457200" y="1277938"/>
            <a:ext cx="8229600" cy="4198937"/>
          </a:xfrm>
        </p:spPr>
        <p:txBody>
          <a:bodyPr>
            <a:normAutofit/>
          </a:bodyPr>
          <a:lstStyle/>
          <a:p>
            <a:pPr marL="688975" indent="-688975">
              <a:spcBef>
                <a:spcPts val="0"/>
              </a:spcBef>
              <a:spcAft>
                <a:spcPts val="1800"/>
              </a:spcAft>
              <a:buFont typeface="Arial" charset="0"/>
              <a:buNone/>
              <a:defRPr/>
            </a:pPr>
            <a:r>
              <a:rPr lang="en-US" sz="3000" b="1" i="1" dirty="0" smtClean="0"/>
              <a:t>Q 4: </a:t>
            </a:r>
            <a:r>
              <a:rPr lang="en-US" sz="3000" b="1" dirty="0" smtClean="0">
                <a:solidFill>
                  <a:srgbClr val="0070C0"/>
                </a:solidFill>
              </a:rPr>
              <a:t>How </a:t>
            </a:r>
            <a:r>
              <a:rPr lang="en-US" sz="3000" b="1" dirty="0">
                <a:solidFill>
                  <a:srgbClr val="0070C0"/>
                </a:solidFill>
              </a:rPr>
              <a:t>often do I need to provide </a:t>
            </a:r>
            <a:r>
              <a:rPr lang="en-US" sz="3000" b="1" dirty="0" smtClean="0">
                <a:solidFill>
                  <a:srgbClr val="0070C0"/>
                </a:solidFill>
              </a:rPr>
              <a:t>a </a:t>
            </a:r>
            <a:r>
              <a:rPr lang="en-US" sz="3000" b="1" dirty="0">
                <a:solidFill>
                  <a:srgbClr val="0070C0"/>
                </a:solidFill>
              </a:rPr>
              <a:t>SDS to a downstream user or </a:t>
            </a:r>
            <a:r>
              <a:rPr lang="en-US" sz="3000" b="1" dirty="0" smtClean="0">
                <a:solidFill>
                  <a:srgbClr val="0070C0"/>
                </a:solidFill>
              </a:rPr>
              <a:t>customer?</a:t>
            </a:r>
            <a:r>
              <a:rPr lang="en-US" sz="3000" dirty="0" smtClean="0">
                <a:solidFill>
                  <a:srgbClr val="0070C0"/>
                </a:solidFill>
              </a:rPr>
              <a:t> </a:t>
            </a:r>
          </a:p>
          <a:p>
            <a:pPr marL="520700" lvl="1">
              <a:spcBef>
                <a:spcPts val="0"/>
              </a:spcBef>
              <a:spcAft>
                <a:spcPts val="1800"/>
              </a:spcAft>
              <a:buFont typeface="Wingdings" panose="05000000000000000000" pitchFamily="2" charset="2"/>
              <a:buChar char="Ø"/>
              <a:defRPr/>
            </a:pPr>
            <a:r>
              <a:rPr lang="en-US" b="1" i="1" dirty="0" smtClean="0"/>
              <a:t>Initial Shipment</a:t>
            </a:r>
            <a:r>
              <a:rPr lang="en-US" i="1" dirty="0" smtClean="0"/>
              <a:t> –</a:t>
            </a:r>
            <a:r>
              <a:rPr lang="en-US" dirty="0" smtClean="0"/>
              <a:t> A SDS only needs to be provided with the first shipment of a product to a customer</a:t>
            </a:r>
          </a:p>
          <a:p>
            <a:pPr marL="520700" lvl="1">
              <a:spcBef>
                <a:spcPts val="0"/>
              </a:spcBef>
              <a:spcAft>
                <a:spcPts val="1800"/>
              </a:spcAft>
              <a:buFont typeface="Wingdings" panose="05000000000000000000" pitchFamily="2" charset="2"/>
              <a:buChar char="Ø"/>
              <a:defRPr/>
            </a:pPr>
            <a:r>
              <a:rPr lang="en-US" b="1" i="1" dirty="0" smtClean="0"/>
              <a:t>Revised SDS </a:t>
            </a:r>
            <a:r>
              <a:rPr lang="en-US" dirty="0" smtClean="0"/>
              <a:t>– </a:t>
            </a:r>
            <a:r>
              <a:rPr lang="en-US" dirty="0"/>
              <a:t>A revised SDS needs to be provided if any changes to a specific product being shipped require changes to the </a:t>
            </a:r>
            <a:r>
              <a:rPr lang="en-US" dirty="0" smtClean="0"/>
              <a:t>SDS</a:t>
            </a:r>
            <a:endParaRPr lang="en-US" dirty="0"/>
          </a:p>
          <a:p>
            <a:pPr lvl="1">
              <a:spcBef>
                <a:spcPts val="0"/>
              </a:spcBef>
              <a:spcAft>
                <a:spcPts val="1800"/>
              </a:spcAft>
              <a:defRPr/>
            </a:pPr>
            <a:endParaRPr lang="en-US" sz="2000" dirty="0"/>
          </a:p>
          <a:p>
            <a:pPr lvl="1">
              <a:spcBef>
                <a:spcPts val="0"/>
              </a:spcBef>
              <a:spcAft>
                <a:spcPts val="1800"/>
              </a:spcAft>
              <a:defRPr/>
            </a:pPr>
            <a:endParaRPr lang="en-US" sz="2000" dirty="0"/>
          </a:p>
          <a:p>
            <a:pPr marL="0" indent="0">
              <a:spcBef>
                <a:spcPts val="0"/>
              </a:spcBef>
              <a:spcAft>
                <a:spcPts val="1800"/>
              </a:spcAft>
              <a:buFont typeface="Arial" charset="0"/>
              <a:buNone/>
              <a:defRPr/>
            </a:pPr>
            <a:endParaRPr lang="en-US" sz="2000" dirty="0"/>
          </a:p>
          <a:p>
            <a:pPr>
              <a:spcBef>
                <a:spcPts val="0"/>
              </a:spcBef>
              <a:spcAft>
                <a:spcPts val="1800"/>
              </a:spcAft>
              <a:defRPr/>
            </a:pPr>
            <a:endParaRPr lang="en-US" sz="2000" dirty="0"/>
          </a:p>
        </p:txBody>
      </p:sp>
      <p:sp>
        <p:nvSpPr>
          <p:cNvPr id="2" name="Slide Number Placeholder 1"/>
          <p:cNvSpPr>
            <a:spLocks noGrp="1"/>
          </p:cNvSpPr>
          <p:nvPr>
            <p:ph type="sldNum" sz="quarter" idx="12"/>
          </p:nvPr>
        </p:nvSpPr>
        <p:spPr/>
        <p:txBody>
          <a:bodyPr/>
          <a:lstStyle/>
          <a:p>
            <a:fld id="{C6AA744D-2B06-4248-B54F-6A7F426D9BD1}" type="slidenum">
              <a:rPr lang="en-US" smtClean="0"/>
              <a:pPr/>
              <a:t>29</a:t>
            </a:fld>
            <a:endParaRPr lang="en-US" dirty="0"/>
          </a:p>
        </p:txBody>
      </p:sp>
    </p:spTree>
    <p:extLst>
      <p:ext uri="{BB962C8B-B14F-4D97-AF65-F5344CB8AC3E}">
        <p14:creationId xmlns:p14="http://schemas.microsoft.com/office/powerpoint/2010/main" val="3152754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3123013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297516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Transportation </a:t>
            </a:r>
            <a:endParaRPr lang="en-US" dirty="0"/>
          </a:p>
        </p:txBody>
      </p:sp>
      <p:sp>
        <p:nvSpPr>
          <p:cNvPr id="3" name="Content Placeholder 2"/>
          <p:cNvSpPr>
            <a:spLocks noGrp="1"/>
          </p:cNvSpPr>
          <p:nvPr>
            <p:ph idx="1"/>
          </p:nvPr>
        </p:nvSpPr>
        <p:spPr/>
        <p:txBody>
          <a:bodyPr>
            <a:normAutofit/>
          </a:bodyPr>
          <a:lstStyle/>
          <a:p>
            <a:pPr marL="0" indent="0">
              <a:buNone/>
            </a:pPr>
            <a:r>
              <a:rPr lang="en-US" sz="2800" b="1" i="1" dirty="0"/>
              <a:t>Q 4: </a:t>
            </a:r>
            <a:r>
              <a:rPr lang="en-US" sz="2800" b="1" i="1" dirty="0" smtClean="0">
                <a:solidFill>
                  <a:srgbClr val="0070C0"/>
                </a:solidFill>
              </a:rPr>
              <a:t>Since </a:t>
            </a:r>
            <a:r>
              <a:rPr lang="en-US" sz="2800" b="1" i="1" dirty="0">
                <a:solidFill>
                  <a:srgbClr val="0070C0"/>
                </a:solidFill>
              </a:rPr>
              <a:t>grain dust is defined as a hazardous chemical by OSHA under the HCS, will truck drivers need any additional training or need to have a hazardous material certification?</a:t>
            </a:r>
            <a:endParaRPr lang="en-US" sz="2800" i="1" dirty="0">
              <a:solidFill>
                <a:srgbClr val="0070C0"/>
              </a:solidFill>
            </a:endParaRPr>
          </a:p>
          <a:p>
            <a:pPr marL="0" indent="0">
              <a:buNone/>
            </a:pPr>
            <a:r>
              <a:rPr lang="en-US" sz="2800" dirty="0"/>
              <a:t> </a:t>
            </a:r>
            <a:endParaRPr lang="en-US" sz="2800" dirty="0" smtClean="0"/>
          </a:p>
          <a:p>
            <a:pPr>
              <a:buFont typeface="Wingdings" panose="05000000000000000000" pitchFamily="2" charset="2"/>
              <a:buChar char="Ø"/>
            </a:pPr>
            <a:r>
              <a:rPr lang="en-US" sz="2800" i="1" dirty="0" smtClean="0"/>
              <a:t>No</a:t>
            </a:r>
            <a:r>
              <a:rPr lang="en-US" sz="2800" i="1" dirty="0"/>
              <a:t>. Grain dust is not considered a hazardous material while being transported. The Department of Transportation, not OSHA, is responsible for codifying items as hazardous while being shipped.  </a:t>
            </a:r>
            <a:endParaRPr lang="en-US" sz="2800" dirty="0"/>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30</a:t>
            </a:fld>
            <a:endParaRPr lang="en-US" dirty="0"/>
          </a:p>
        </p:txBody>
      </p:sp>
    </p:spTree>
    <p:extLst>
      <p:ext uri="{BB962C8B-B14F-4D97-AF65-F5344CB8AC3E}">
        <p14:creationId xmlns:p14="http://schemas.microsoft.com/office/powerpoint/2010/main" val="3635413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25500" y="5062538"/>
            <a:ext cx="1981200" cy="990600"/>
          </a:xfrm>
        </p:spPr>
        <p:txBody>
          <a:bodyPr/>
          <a:lstStyle/>
          <a:p>
            <a:pPr algn="ctr"/>
            <a:r>
              <a:rPr lang="en-US" altLang="en-US" sz="1800" i="1" dirty="0" smtClean="0">
                <a:solidFill>
                  <a:srgbClr val="000000"/>
                </a:solidFill>
                <a:latin typeface="Calibri" pitchFamily="34" charset="0"/>
                <a:cs typeface="Arial" charset="0"/>
              </a:rPr>
              <a:t>Vitamins </a:t>
            </a:r>
            <a:br>
              <a:rPr lang="en-US" altLang="en-US" sz="1800" i="1" dirty="0" smtClean="0">
                <a:solidFill>
                  <a:srgbClr val="000000"/>
                </a:solidFill>
                <a:latin typeface="Calibri" pitchFamily="34" charset="0"/>
                <a:cs typeface="Arial" charset="0"/>
              </a:rPr>
            </a:br>
            <a:r>
              <a:rPr lang="en-US" altLang="en-US" sz="1800" i="1" dirty="0" smtClean="0">
                <a:solidFill>
                  <a:srgbClr val="000000"/>
                </a:solidFill>
                <a:latin typeface="Calibri" pitchFamily="34" charset="0"/>
                <a:cs typeface="Arial" charset="0"/>
              </a:rPr>
              <a:t>Trace Minerals</a:t>
            </a:r>
            <a:br>
              <a:rPr lang="en-US" altLang="en-US" sz="1800" i="1" dirty="0" smtClean="0">
                <a:solidFill>
                  <a:srgbClr val="000000"/>
                </a:solidFill>
                <a:latin typeface="Calibri" pitchFamily="34" charset="0"/>
                <a:cs typeface="Arial" charset="0"/>
              </a:rPr>
            </a:br>
            <a:r>
              <a:rPr lang="en-US" altLang="en-US" sz="1800" i="1" dirty="0" smtClean="0">
                <a:solidFill>
                  <a:srgbClr val="000000"/>
                </a:solidFill>
                <a:latin typeface="Calibri" pitchFamily="34" charset="0"/>
                <a:cs typeface="Arial" charset="0"/>
              </a:rPr>
              <a:t>Additives</a:t>
            </a:r>
            <a:r>
              <a:rPr lang="en-US" altLang="en-US" sz="1800" i="1" dirty="0" smtClean="0">
                <a:solidFill>
                  <a:srgbClr val="000099"/>
                </a:solidFill>
                <a:latin typeface="Calibri" pitchFamily="34" charset="0"/>
                <a:cs typeface="Arial" charset="0"/>
              </a:rPr>
              <a:t> </a:t>
            </a:r>
          </a:p>
        </p:txBody>
      </p:sp>
      <p:sp>
        <p:nvSpPr>
          <p:cNvPr id="3" name="Content Placeholder 2"/>
          <p:cNvSpPr>
            <a:spLocks noGrp="1"/>
          </p:cNvSpPr>
          <p:nvPr>
            <p:ph idx="1"/>
          </p:nvPr>
        </p:nvSpPr>
        <p:spPr>
          <a:xfrm>
            <a:off x="320675" y="1255713"/>
            <a:ext cx="8669338" cy="4425950"/>
          </a:xfrm>
        </p:spPr>
        <p:txBody>
          <a:bodyPr>
            <a:normAutofit/>
          </a:bodyPr>
          <a:lstStyle/>
          <a:p>
            <a:pPr marL="573088" indent="-573088">
              <a:spcBef>
                <a:spcPts val="0"/>
              </a:spcBef>
              <a:spcAft>
                <a:spcPts val="1200"/>
              </a:spcAft>
              <a:buFont typeface="Arial" charset="0"/>
              <a:buNone/>
              <a:defRPr/>
            </a:pPr>
            <a:r>
              <a:rPr lang="en-US" sz="2200" b="1" i="1" dirty="0" smtClean="0"/>
              <a:t>Q 5:	</a:t>
            </a:r>
            <a:r>
              <a:rPr lang="en-US" sz="2200" b="1" dirty="0" smtClean="0">
                <a:solidFill>
                  <a:srgbClr val="0070C0"/>
                </a:solidFill>
              </a:rPr>
              <a:t>Are feed and pet food manufacturers required to develop </a:t>
            </a:r>
            <a:r>
              <a:rPr lang="en-US" sz="2200" b="1" dirty="0">
                <a:solidFill>
                  <a:srgbClr val="0070C0"/>
                </a:solidFill>
              </a:rPr>
              <a:t>a </a:t>
            </a:r>
            <a:r>
              <a:rPr lang="en-US" sz="2200" b="1" dirty="0" smtClean="0">
                <a:solidFill>
                  <a:srgbClr val="0070C0"/>
                </a:solidFill>
              </a:rPr>
              <a:t>single SDS for a product that is a mixture? </a:t>
            </a:r>
          </a:p>
          <a:p>
            <a:pPr>
              <a:spcBef>
                <a:spcPts val="0"/>
              </a:spcBef>
              <a:spcAft>
                <a:spcPts val="1200"/>
              </a:spcAft>
              <a:buFont typeface="Wingdings" charset="2"/>
              <a:buChar char="Ø"/>
              <a:defRPr/>
            </a:pPr>
            <a:r>
              <a:rPr lang="en-US" sz="2000" b="1" i="1" dirty="0" smtClean="0"/>
              <a:t>Yes, multiple SDS’s are no longer allowed under the new standard.</a:t>
            </a:r>
          </a:p>
          <a:p>
            <a:pPr lvl="1">
              <a:spcBef>
                <a:spcPts val="0"/>
              </a:spcBef>
              <a:spcAft>
                <a:spcPts val="1200"/>
              </a:spcAft>
              <a:defRPr/>
            </a:pPr>
            <a:r>
              <a:rPr lang="en-US" sz="2000" b="1" dirty="0" smtClean="0"/>
              <a:t>No stapling </a:t>
            </a:r>
            <a:r>
              <a:rPr lang="en-US" sz="2000" dirty="0" smtClean="0"/>
              <a:t>–</a:t>
            </a:r>
            <a:r>
              <a:rPr lang="en-US" sz="2000" dirty="0"/>
              <a:t> </a:t>
            </a:r>
            <a:r>
              <a:rPr lang="en-US" sz="2000" dirty="0" smtClean="0"/>
              <a:t>Don’t staple together multiple </a:t>
            </a:r>
            <a:r>
              <a:rPr lang="en-US" sz="2000" dirty="0"/>
              <a:t>SDS’s for a mixture </a:t>
            </a:r>
            <a:r>
              <a:rPr lang="en-US" sz="2000" dirty="0" smtClean="0"/>
              <a:t>distributed  </a:t>
            </a:r>
            <a:r>
              <a:rPr lang="en-US" sz="2000" dirty="0"/>
              <a:t>as a </a:t>
            </a:r>
            <a:r>
              <a:rPr lang="en-US" sz="2000" dirty="0" smtClean="0"/>
              <a:t>product </a:t>
            </a:r>
            <a:r>
              <a:rPr lang="en-US" sz="2000" dirty="0"/>
              <a:t>– one SDS must be prepared for the mixture as a </a:t>
            </a:r>
            <a:r>
              <a:rPr lang="en-US" sz="2000" dirty="0" smtClean="0"/>
              <a:t>whole</a:t>
            </a:r>
          </a:p>
          <a:p>
            <a:pPr lvl="1">
              <a:spcBef>
                <a:spcPts val="0"/>
              </a:spcBef>
              <a:spcAft>
                <a:spcPts val="1200"/>
              </a:spcAft>
              <a:defRPr/>
            </a:pPr>
            <a:r>
              <a:rPr lang="en-US" sz="2000" b="1" dirty="0" smtClean="0"/>
              <a:t>Preparation </a:t>
            </a:r>
            <a:r>
              <a:rPr lang="en-US" sz="2000" dirty="0" smtClean="0"/>
              <a:t>–</a:t>
            </a:r>
            <a:r>
              <a:rPr lang="en-US" sz="2000" dirty="0"/>
              <a:t> </a:t>
            </a:r>
            <a:r>
              <a:rPr lang="en-US" sz="2000" dirty="0" smtClean="0"/>
              <a:t>SDS information from suppliers </a:t>
            </a:r>
            <a:r>
              <a:rPr lang="en-US" sz="2000" dirty="0"/>
              <a:t>can be used to prepare a single </a:t>
            </a:r>
            <a:r>
              <a:rPr lang="en-US" sz="2000" dirty="0" smtClean="0"/>
              <a:t>SDS that would then be provided to customers</a:t>
            </a:r>
            <a:endParaRPr lang="en-US" sz="2000" i="1" dirty="0"/>
          </a:p>
          <a:p>
            <a:pPr marL="0" indent="0">
              <a:spcBef>
                <a:spcPts val="0"/>
              </a:spcBef>
              <a:spcAft>
                <a:spcPts val="1200"/>
              </a:spcAft>
              <a:buFont typeface="Arial" charset="0"/>
              <a:buNone/>
              <a:defRPr/>
            </a:pPr>
            <a:endParaRPr lang="en-US" sz="2000" dirty="0"/>
          </a:p>
        </p:txBody>
      </p:sp>
      <p:sp>
        <p:nvSpPr>
          <p:cNvPr id="5" name="Abgerundetes Rechteck 13"/>
          <p:cNvSpPr/>
          <p:nvPr/>
        </p:nvSpPr>
        <p:spPr bwMode="gray">
          <a:xfrm>
            <a:off x="3810000" y="4033090"/>
            <a:ext cx="1701800" cy="1072310"/>
          </a:xfrm>
          <a:prstGeom prst="roundRect">
            <a:avLst/>
          </a:prstGeom>
          <a:solidFill>
            <a:schemeClr val="accent1">
              <a:lumMod val="60000"/>
              <a:lumOff val="40000"/>
            </a:schemeClr>
          </a:solidFill>
          <a:ln w="12700" algn="ctr">
            <a:solidFill>
              <a:schemeClr val="accent1"/>
            </a:solidFill>
            <a:miter lim="800000"/>
            <a:headEnd/>
            <a:tailEnd/>
          </a:ln>
          <a:effectLst>
            <a:outerShdw blurRad="63500" sx="101000" sy="101000" algn="ctr" rotWithShape="0">
              <a:prstClr val="black">
                <a:alpha val="40000"/>
              </a:prstClr>
            </a:outerShdw>
          </a:effectLst>
          <a:scene3d>
            <a:camera prst="orthographicFront"/>
            <a:lightRig rig="balanced" dir="t"/>
          </a:scene3d>
          <a:sp3d>
            <a:bevelT w="50800" h="50800"/>
          </a:sp3d>
        </p:spPr>
        <p:txBody>
          <a:bodyPr lIns="0" tIns="0" rIns="0" bIns="0" anchor="ctr"/>
          <a:lstStyle/>
          <a:p>
            <a:pPr algn="ctr" defTabSz="801688">
              <a:defRPr/>
            </a:pPr>
            <a:r>
              <a:rPr lang="en-US" sz="1600" b="1" dirty="0">
                <a:solidFill>
                  <a:srgbClr val="000000"/>
                </a:solidFill>
                <a:latin typeface="Calibri"/>
              </a:rPr>
              <a:t>Premix Blenders</a:t>
            </a:r>
            <a:r>
              <a:rPr lang="en-US" sz="1600" b="1" baseline="30000" dirty="0">
                <a:solidFill>
                  <a:srgbClr val="000000"/>
                </a:solidFill>
                <a:latin typeface="Calibri"/>
              </a:rPr>
              <a:t>2</a:t>
            </a:r>
          </a:p>
          <a:p>
            <a:pPr algn="ctr" defTabSz="801688">
              <a:defRPr/>
            </a:pPr>
            <a:r>
              <a:rPr lang="en-US" sz="1600" dirty="0">
                <a:solidFill>
                  <a:srgbClr val="000000"/>
                </a:solidFill>
                <a:latin typeface="Calibri"/>
              </a:rPr>
              <a:t>Receive, Develop</a:t>
            </a:r>
          </a:p>
          <a:p>
            <a:pPr algn="ctr" defTabSz="801688">
              <a:defRPr/>
            </a:pPr>
            <a:r>
              <a:rPr lang="en-US" sz="1600" dirty="0">
                <a:solidFill>
                  <a:srgbClr val="000000"/>
                </a:solidFill>
                <a:latin typeface="Calibri"/>
              </a:rPr>
              <a:t>&amp; Send SDS to Customer</a:t>
            </a:r>
          </a:p>
        </p:txBody>
      </p:sp>
      <p:sp>
        <p:nvSpPr>
          <p:cNvPr id="6" name="Abgerundetes Rechteck 13"/>
          <p:cNvSpPr/>
          <p:nvPr/>
        </p:nvSpPr>
        <p:spPr bwMode="gray">
          <a:xfrm>
            <a:off x="6553200" y="4033090"/>
            <a:ext cx="1905000" cy="1091171"/>
          </a:xfrm>
          <a:prstGeom prst="roundRect">
            <a:avLst/>
          </a:prstGeom>
          <a:gradFill flip="none" rotWithShape="1">
            <a:gsLst>
              <a:gs pos="0">
                <a:schemeClr val="accent6">
                  <a:lumMod val="60000"/>
                  <a:lumOff val="40000"/>
                </a:schemeClr>
              </a:gs>
              <a:gs pos="100000">
                <a:schemeClr val="accent1">
                  <a:lumMod val="60000"/>
                  <a:lumOff val="40000"/>
                </a:schemeClr>
              </a:gs>
            </a:gsLst>
            <a:lin ang="0" scaled="1"/>
            <a:tileRect/>
          </a:gradFill>
          <a:ln w="12700" algn="ctr">
            <a:noFill/>
            <a:miter lim="800000"/>
            <a:headEnd/>
            <a:tailEnd/>
          </a:ln>
          <a:effectLst>
            <a:outerShdw blurRad="63500" sx="101000" sy="101000" algn="ctr" rotWithShape="0">
              <a:prstClr val="black">
                <a:alpha val="40000"/>
              </a:prstClr>
            </a:outerShdw>
          </a:effectLst>
          <a:scene3d>
            <a:camera prst="orthographicFront"/>
            <a:lightRig rig="balanced" dir="t"/>
          </a:scene3d>
          <a:sp3d>
            <a:bevelT w="50800" h="50800"/>
          </a:sp3d>
        </p:spPr>
        <p:txBody>
          <a:bodyPr lIns="0" tIns="0" rIns="0" bIns="0" anchor="ctr"/>
          <a:lstStyle/>
          <a:p>
            <a:pPr algn="ctr" defTabSz="801688">
              <a:defRPr/>
            </a:pPr>
            <a:r>
              <a:rPr lang="en-US" sz="1600" b="1" dirty="0">
                <a:solidFill>
                  <a:srgbClr val="000000"/>
                </a:solidFill>
                <a:latin typeface="Calibri"/>
              </a:rPr>
              <a:t>Manufacturers</a:t>
            </a:r>
            <a:r>
              <a:rPr lang="en-US" sz="1600" b="1" baseline="30000" dirty="0">
                <a:solidFill>
                  <a:srgbClr val="000000"/>
                </a:solidFill>
                <a:latin typeface="Calibri"/>
              </a:rPr>
              <a:t>3</a:t>
            </a:r>
          </a:p>
          <a:p>
            <a:pPr algn="ctr" defTabSz="801688">
              <a:defRPr/>
            </a:pPr>
            <a:r>
              <a:rPr lang="en-US" sz="1600" dirty="0">
                <a:solidFill>
                  <a:srgbClr val="000000"/>
                </a:solidFill>
                <a:latin typeface="Calibri"/>
              </a:rPr>
              <a:t>Receive, Develop</a:t>
            </a:r>
          </a:p>
          <a:p>
            <a:pPr algn="ctr" defTabSz="801688">
              <a:defRPr/>
            </a:pPr>
            <a:r>
              <a:rPr lang="en-US" sz="1600" dirty="0">
                <a:solidFill>
                  <a:srgbClr val="000000"/>
                </a:solidFill>
                <a:latin typeface="Calibri"/>
              </a:rPr>
              <a:t>&amp; Send SDS to Customer</a:t>
            </a:r>
          </a:p>
        </p:txBody>
      </p:sp>
      <p:sp>
        <p:nvSpPr>
          <p:cNvPr id="7" name="Abgerundetes Rechteck 13"/>
          <p:cNvSpPr/>
          <p:nvPr/>
        </p:nvSpPr>
        <p:spPr bwMode="gray">
          <a:xfrm>
            <a:off x="990600" y="4051951"/>
            <a:ext cx="1651000" cy="1072310"/>
          </a:xfrm>
          <a:prstGeom prst="roundRect">
            <a:avLst/>
          </a:prstGeom>
          <a:solidFill>
            <a:schemeClr val="accent1">
              <a:lumMod val="60000"/>
              <a:lumOff val="40000"/>
            </a:schemeClr>
          </a:solidFill>
          <a:ln w="12700" algn="ctr">
            <a:noFill/>
            <a:miter lim="800000"/>
            <a:headEnd/>
            <a:tailEnd/>
          </a:ln>
          <a:effectLst>
            <a:outerShdw blurRad="63500" sx="101000" sy="101000" algn="ctr" rotWithShape="0">
              <a:prstClr val="black">
                <a:alpha val="40000"/>
              </a:prstClr>
            </a:outerShdw>
          </a:effectLst>
          <a:scene3d>
            <a:camera prst="orthographicFront"/>
            <a:lightRig rig="balanced" dir="t"/>
          </a:scene3d>
          <a:sp3d>
            <a:bevelT w="50800" h="50800"/>
          </a:sp3d>
        </p:spPr>
        <p:txBody>
          <a:bodyPr lIns="0" tIns="0" rIns="0" bIns="0" anchor="ctr"/>
          <a:lstStyle/>
          <a:p>
            <a:pPr algn="ctr" defTabSz="801688">
              <a:defRPr/>
            </a:pPr>
            <a:r>
              <a:rPr lang="en-US" sz="1600" b="1" dirty="0">
                <a:solidFill>
                  <a:srgbClr val="000000"/>
                </a:solidFill>
                <a:latin typeface="Calibri"/>
              </a:rPr>
              <a:t>Suppliers</a:t>
            </a:r>
            <a:r>
              <a:rPr lang="en-US" sz="1600" b="1" baseline="30000" dirty="0">
                <a:solidFill>
                  <a:srgbClr val="000000"/>
                </a:solidFill>
                <a:latin typeface="Calibri"/>
              </a:rPr>
              <a:t>1</a:t>
            </a:r>
          </a:p>
          <a:p>
            <a:pPr algn="ctr" defTabSz="801688">
              <a:defRPr/>
            </a:pPr>
            <a:r>
              <a:rPr lang="en-US" sz="1600" dirty="0">
                <a:solidFill>
                  <a:srgbClr val="000000"/>
                </a:solidFill>
                <a:latin typeface="Calibri"/>
              </a:rPr>
              <a:t>Develop &amp; Send SDS to Customer</a:t>
            </a:r>
          </a:p>
        </p:txBody>
      </p:sp>
      <p:cxnSp>
        <p:nvCxnSpPr>
          <p:cNvPr id="8" name="Straight Arrow Connector 7"/>
          <p:cNvCxnSpPr/>
          <p:nvPr/>
        </p:nvCxnSpPr>
        <p:spPr>
          <a:xfrm>
            <a:off x="2819400" y="4724400"/>
            <a:ext cx="838200" cy="0"/>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638800" y="4724400"/>
            <a:ext cx="838200" cy="0"/>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567" name="TextBox 25"/>
          <p:cNvSpPr txBox="1">
            <a:spLocks noChangeArrowheads="1"/>
          </p:cNvSpPr>
          <p:nvPr/>
        </p:nvSpPr>
        <p:spPr bwMode="auto">
          <a:xfrm>
            <a:off x="8990013" y="36639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7832F"/>
              </a:buClr>
              <a:buFont typeface="Arial" charset="0"/>
              <a:buChar char="•"/>
              <a:defRPr sz="3200">
                <a:solidFill>
                  <a:schemeClr val="tx1"/>
                </a:solidFill>
                <a:latin typeface="Calibri" pitchFamily="34" charset="0"/>
              </a:defRPr>
            </a:lvl1pPr>
            <a:lvl2pPr marL="742950" indent="-285750">
              <a:spcBef>
                <a:spcPct val="20000"/>
              </a:spcBef>
              <a:buClr>
                <a:srgbClr val="E7832F"/>
              </a:buClr>
              <a:buFont typeface="Arial" charset="0"/>
              <a:buChar char="•"/>
              <a:defRPr sz="2800">
                <a:solidFill>
                  <a:schemeClr val="tx1"/>
                </a:solidFill>
                <a:latin typeface="Calibri" pitchFamily="34" charset="0"/>
              </a:defRPr>
            </a:lvl2pPr>
            <a:lvl3pPr marL="1143000" indent="-228600">
              <a:spcBef>
                <a:spcPct val="20000"/>
              </a:spcBef>
              <a:buClr>
                <a:srgbClr val="E7832F"/>
              </a:buClr>
              <a:buFont typeface="Arial" charset="0"/>
              <a:buChar char="•"/>
              <a:defRPr sz="2400">
                <a:solidFill>
                  <a:schemeClr val="tx1"/>
                </a:solidFill>
                <a:latin typeface="Calibri" pitchFamily="34" charset="0"/>
              </a:defRPr>
            </a:lvl3pPr>
            <a:lvl4pPr marL="1600200" indent="-228600">
              <a:spcBef>
                <a:spcPct val="20000"/>
              </a:spcBef>
              <a:buClr>
                <a:srgbClr val="E7832F"/>
              </a:buClr>
              <a:buFont typeface="Arial" charset="0"/>
              <a:buChar char="•"/>
              <a:defRPr sz="2000">
                <a:solidFill>
                  <a:schemeClr val="tx1"/>
                </a:solidFill>
                <a:latin typeface="Calibri" pitchFamily="34" charset="0"/>
              </a:defRPr>
            </a:lvl4pPr>
            <a:lvl5pPr marL="2057400" indent="-228600">
              <a:spcBef>
                <a:spcPct val="20000"/>
              </a:spcBef>
              <a:buClr>
                <a:srgbClr val="E7832F"/>
              </a:buClr>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Clr>
                <a:srgbClr val="E7832F"/>
              </a:buClr>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Clr>
                <a:srgbClr val="E7832F"/>
              </a:buClr>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Clr>
                <a:srgbClr val="E7832F"/>
              </a:buClr>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Clr>
                <a:srgbClr val="E7832F"/>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n-US" altLang="en-US" sz="1800" dirty="0">
              <a:latin typeface="Arial" charset="0"/>
            </a:endParaRPr>
          </a:p>
        </p:txBody>
      </p:sp>
      <p:sp>
        <p:nvSpPr>
          <p:cNvPr id="11" name="Title 1"/>
          <p:cNvSpPr txBox="1">
            <a:spLocks/>
          </p:cNvSpPr>
          <p:nvPr/>
        </p:nvSpPr>
        <p:spPr>
          <a:xfrm>
            <a:off x="533400" y="12700"/>
            <a:ext cx="8764588" cy="1033463"/>
          </a:xfrm>
          <a:prstGeom prst="rect">
            <a:avLst/>
          </a:prstGeom>
        </p:spPr>
        <p:txBody>
          <a:bodyPr anchor="ctr">
            <a:normAutofit/>
          </a:bodyPr>
          <a:lstStyle/>
          <a:p>
            <a:pPr algn="ctr" defTabSz="914400" eaLnBrk="1" fontAlgn="auto" hangingPunct="1">
              <a:spcAft>
                <a:spcPts val="0"/>
              </a:spcAft>
              <a:defRPr/>
            </a:pPr>
            <a:r>
              <a:rPr lang="en-US" sz="3600" b="1" dirty="0">
                <a:solidFill>
                  <a:schemeClr val="bg1"/>
                </a:solidFill>
                <a:latin typeface="+mj-lt"/>
                <a:ea typeface="+mj-ea"/>
                <a:cs typeface="+mj-cs"/>
              </a:rPr>
              <a:t>SDS’s and Mixtures</a:t>
            </a:r>
          </a:p>
        </p:txBody>
      </p:sp>
      <p:sp>
        <p:nvSpPr>
          <p:cNvPr id="12" name="Title 1"/>
          <p:cNvSpPr txBox="1">
            <a:spLocks/>
          </p:cNvSpPr>
          <p:nvPr/>
        </p:nvSpPr>
        <p:spPr>
          <a:xfrm>
            <a:off x="3603625" y="4995863"/>
            <a:ext cx="2057400" cy="1123950"/>
          </a:xfrm>
          <a:prstGeom prst="rect">
            <a:avLst/>
          </a:prstGeom>
        </p:spPr>
        <p:txBody>
          <a:bodyPr anchor="ctr">
            <a:normAutofit/>
          </a:bodyPr>
          <a:lstStyle/>
          <a:p>
            <a:pPr algn="ctr" defTabSz="914400" eaLnBrk="1" fontAlgn="auto" hangingPunct="1">
              <a:spcAft>
                <a:spcPts val="0"/>
              </a:spcAft>
              <a:defRPr/>
            </a:pPr>
            <a:r>
              <a:rPr lang="en-US" b="1" i="1" dirty="0">
                <a:solidFill>
                  <a:srgbClr val="000000"/>
                </a:solidFill>
                <a:latin typeface="+mj-lt"/>
                <a:ea typeface="+mj-ea"/>
                <a:cs typeface="+mj-cs"/>
              </a:rPr>
              <a:t>Premixes </a:t>
            </a:r>
            <a:br>
              <a:rPr lang="en-US" b="1" i="1" dirty="0">
                <a:solidFill>
                  <a:srgbClr val="000000"/>
                </a:solidFill>
                <a:latin typeface="+mj-lt"/>
                <a:ea typeface="+mj-ea"/>
                <a:cs typeface="+mj-cs"/>
              </a:rPr>
            </a:br>
            <a:r>
              <a:rPr lang="en-US" b="1" i="1" dirty="0">
                <a:solidFill>
                  <a:srgbClr val="000000"/>
                </a:solidFill>
                <a:latin typeface="+mj-lt"/>
                <a:ea typeface="+mj-ea"/>
                <a:cs typeface="+mj-cs"/>
              </a:rPr>
              <a:t>Blended Ingredients</a:t>
            </a:r>
            <a:endParaRPr lang="en-US" b="1" i="1" dirty="0">
              <a:solidFill>
                <a:srgbClr val="000099"/>
              </a:solidFill>
              <a:latin typeface="+mj-lt"/>
              <a:ea typeface="+mj-ea"/>
              <a:cs typeface="+mj-cs"/>
            </a:endParaRPr>
          </a:p>
        </p:txBody>
      </p:sp>
      <p:sp>
        <p:nvSpPr>
          <p:cNvPr id="13" name="Title 1"/>
          <p:cNvSpPr txBox="1">
            <a:spLocks/>
          </p:cNvSpPr>
          <p:nvPr/>
        </p:nvSpPr>
        <p:spPr>
          <a:xfrm>
            <a:off x="6477000" y="5132388"/>
            <a:ext cx="2057400" cy="620712"/>
          </a:xfrm>
          <a:prstGeom prst="rect">
            <a:avLst/>
          </a:prstGeom>
        </p:spPr>
        <p:txBody>
          <a:bodyPr anchor="ctr">
            <a:normAutofit/>
          </a:bodyPr>
          <a:lstStyle/>
          <a:p>
            <a:pPr algn="ctr" defTabSz="914400" eaLnBrk="1" fontAlgn="auto" hangingPunct="1">
              <a:spcAft>
                <a:spcPts val="0"/>
              </a:spcAft>
              <a:defRPr/>
            </a:pPr>
            <a:r>
              <a:rPr lang="en-US" b="1" i="1" dirty="0">
                <a:solidFill>
                  <a:srgbClr val="000000"/>
                </a:solidFill>
                <a:latin typeface="+mj-lt"/>
                <a:ea typeface="+mj-ea"/>
                <a:cs typeface="+mj-cs"/>
              </a:rPr>
              <a:t>Final Mixture</a:t>
            </a:r>
            <a:endParaRPr lang="en-US" b="1" i="1" dirty="0">
              <a:solidFill>
                <a:srgbClr val="000099"/>
              </a:solidFill>
              <a:latin typeface="+mj-lt"/>
              <a:ea typeface="+mj-ea"/>
              <a:cs typeface="+mj-cs"/>
            </a:endParaRPr>
          </a:p>
        </p:txBody>
      </p:sp>
      <p:sp>
        <p:nvSpPr>
          <p:cNvPr id="14" name="Title 1"/>
          <p:cNvSpPr txBox="1">
            <a:spLocks/>
          </p:cNvSpPr>
          <p:nvPr/>
        </p:nvSpPr>
        <p:spPr>
          <a:xfrm>
            <a:off x="2590800" y="3733800"/>
            <a:ext cx="1447800" cy="1036638"/>
          </a:xfrm>
          <a:prstGeom prst="rect">
            <a:avLst/>
          </a:prstGeom>
        </p:spPr>
        <p:txBody>
          <a:bodyPr anchor="ctr">
            <a:normAutofit/>
          </a:bodyPr>
          <a:lstStyle/>
          <a:p>
            <a:pPr defTabSz="914400" eaLnBrk="1" fontAlgn="auto" hangingPunct="1">
              <a:spcAft>
                <a:spcPts val="0"/>
              </a:spcAft>
              <a:defRPr/>
            </a:pPr>
            <a:r>
              <a:rPr lang="en-US" sz="2800" b="1" dirty="0">
                <a:solidFill>
                  <a:schemeClr val="accent1">
                    <a:lumMod val="75000"/>
                  </a:schemeClr>
                </a:solidFill>
                <a:latin typeface="+mj-lt"/>
                <a:ea typeface="+mj-ea"/>
                <a:cs typeface="+mj-cs"/>
              </a:rPr>
              <a:t>   </a:t>
            </a:r>
            <a:r>
              <a:rPr lang="en-US" sz="2800" b="1" i="1" dirty="0">
                <a:solidFill>
                  <a:srgbClr val="0070C0"/>
                </a:solidFill>
                <a:latin typeface="+mj-lt"/>
                <a:ea typeface="+mj-ea"/>
                <a:cs typeface="+mj-cs"/>
              </a:rPr>
              <a:t>SDS</a:t>
            </a:r>
          </a:p>
        </p:txBody>
      </p:sp>
      <p:sp>
        <p:nvSpPr>
          <p:cNvPr id="15" name="Title 1"/>
          <p:cNvSpPr txBox="1">
            <a:spLocks/>
          </p:cNvSpPr>
          <p:nvPr/>
        </p:nvSpPr>
        <p:spPr>
          <a:xfrm>
            <a:off x="5424488" y="3617913"/>
            <a:ext cx="1447800" cy="1265237"/>
          </a:xfrm>
          <a:prstGeom prst="rect">
            <a:avLst/>
          </a:prstGeom>
        </p:spPr>
        <p:txBody>
          <a:bodyPr anchor="ctr">
            <a:normAutofit/>
          </a:bodyPr>
          <a:lstStyle/>
          <a:p>
            <a:pPr defTabSz="914400" eaLnBrk="1" fontAlgn="auto" hangingPunct="1">
              <a:spcAft>
                <a:spcPts val="0"/>
              </a:spcAft>
              <a:defRPr/>
            </a:pPr>
            <a:r>
              <a:rPr lang="en-US" sz="2800" b="1" dirty="0">
                <a:solidFill>
                  <a:schemeClr val="accent1">
                    <a:lumMod val="75000"/>
                  </a:schemeClr>
                </a:solidFill>
                <a:latin typeface="+mj-lt"/>
                <a:ea typeface="+mj-ea"/>
                <a:cs typeface="+mj-cs"/>
              </a:rPr>
              <a:t>   </a:t>
            </a:r>
            <a:r>
              <a:rPr lang="en-US" sz="2800" b="1" i="1" dirty="0">
                <a:solidFill>
                  <a:srgbClr val="0070C0"/>
                </a:solidFill>
                <a:latin typeface="+mj-lt"/>
                <a:ea typeface="+mj-ea"/>
                <a:cs typeface="+mj-cs"/>
              </a:rPr>
              <a:t>SDS</a:t>
            </a:r>
          </a:p>
        </p:txBody>
      </p:sp>
      <p:sp>
        <p:nvSpPr>
          <p:cNvPr id="2" name="Slide Number Placeholder 1"/>
          <p:cNvSpPr>
            <a:spLocks noGrp="1"/>
          </p:cNvSpPr>
          <p:nvPr>
            <p:ph type="sldNum" sz="quarter" idx="12"/>
          </p:nvPr>
        </p:nvSpPr>
        <p:spPr/>
        <p:txBody>
          <a:bodyPr/>
          <a:lstStyle/>
          <a:p>
            <a:fld id="{C6AA744D-2B06-4248-B54F-6A7F426D9BD1}" type="slidenum">
              <a:rPr lang="en-US" smtClean="0"/>
              <a:pPr/>
              <a:t>31</a:t>
            </a:fld>
            <a:endParaRPr lang="en-US" dirty="0"/>
          </a:p>
        </p:txBody>
      </p:sp>
    </p:spTree>
    <p:extLst>
      <p:ext uri="{BB962C8B-B14F-4D97-AF65-F5344CB8AC3E}">
        <p14:creationId xmlns:p14="http://schemas.microsoft.com/office/powerpoint/2010/main" val="1078636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58"/>
                                        </p:tgtEl>
                                        <p:attrNameLst>
                                          <p:attrName>style.visibility</p:attrName>
                                        </p:attrNameLst>
                                      </p:cBhvr>
                                      <p:to>
                                        <p:strVal val="visible"/>
                                      </p:to>
                                    </p:set>
                                    <p:animEffect transition="in" filter="fade">
                                      <p:cBhvr>
                                        <p:cTn id="27" dur="500"/>
                                        <p:tgtEl>
                                          <p:spTgt spid="45058"/>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3" grpId="0" build="p"/>
      <p:bldP spid="11"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31775" y="0"/>
            <a:ext cx="8716963" cy="1066800"/>
          </a:xfrm>
        </p:spPr>
        <p:txBody>
          <a:bodyPr/>
          <a:lstStyle/>
          <a:p>
            <a:pPr algn="ctr"/>
            <a:r>
              <a:rPr lang="en-US" altLang="en-US" sz="3100" dirty="0" smtClean="0">
                <a:latin typeface="Arial" charset="0"/>
                <a:cs typeface="Arial" charset="0"/>
              </a:rPr>
              <a:t>OSHA  Revised                                                          Hazard Communication Guidance Document </a:t>
            </a:r>
          </a:p>
        </p:txBody>
      </p:sp>
      <p:sp>
        <p:nvSpPr>
          <p:cNvPr id="65539" name="Content Placeholder 2"/>
          <p:cNvSpPr>
            <a:spLocks noGrp="1"/>
          </p:cNvSpPr>
          <p:nvPr>
            <p:ph idx="1"/>
          </p:nvPr>
        </p:nvSpPr>
        <p:spPr/>
        <p:txBody>
          <a:bodyPr/>
          <a:lstStyle/>
          <a:p>
            <a:pPr lvl="1"/>
            <a:r>
              <a:rPr lang="en-US" altLang="en-US" dirty="0" smtClean="0"/>
              <a:t>Comprehensive 50-page document </a:t>
            </a:r>
          </a:p>
          <a:p>
            <a:pPr lvl="1"/>
            <a:r>
              <a:rPr lang="en-US" altLang="en-US" u="sng" dirty="0" smtClean="0">
                <a:hlinkClick r:id="rId3"/>
              </a:rPr>
              <a:t>http://www.ngfa.org/wp-content/uploads/2012-GHS-Guidance-Document-FINAL.pdf</a:t>
            </a:r>
            <a:r>
              <a:rPr lang="en-US" altLang="en-US" dirty="0" smtClean="0"/>
              <a:t> </a:t>
            </a:r>
          </a:p>
          <a:p>
            <a:pPr lvl="1"/>
            <a:endParaRPr lang="en-US" altLang="en-US" dirty="0" smtClean="0"/>
          </a:p>
        </p:txBody>
      </p:sp>
      <p:sp>
        <p:nvSpPr>
          <p:cNvPr id="2" name="Slide Number Placeholder 1"/>
          <p:cNvSpPr>
            <a:spLocks noGrp="1"/>
          </p:cNvSpPr>
          <p:nvPr>
            <p:ph type="sldNum" sz="quarter" idx="12"/>
          </p:nvPr>
        </p:nvSpPr>
        <p:spPr/>
        <p:txBody>
          <a:bodyPr/>
          <a:lstStyle/>
          <a:p>
            <a:fld id="{C6AA744D-2B06-4248-B54F-6A7F426D9BD1}" type="slidenum">
              <a:rPr lang="en-US" smtClean="0"/>
              <a:pPr/>
              <a:t>32</a:t>
            </a:fld>
            <a:endParaRPr lang="en-US" dirty="0"/>
          </a:p>
        </p:txBody>
      </p:sp>
    </p:spTree>
    <p:extLst>
      <p:ext uri="{BB962C8B-B14F-4D97-AF65-F5344CB8AC3E}">
        <p14:creationId xmlns:p14="http://schemas.microsoft.com/office/powerpoint/2010/main" val="4224204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animEffect transition="in" filter="fade">
                                      <p:cBhvr>
                                        <p:cTn id="11" dur="500"/>
                                        <p:tgtEl>
                                          <p:spTgt spid="6553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AA744D-2B06-4248-B54F-6A7F426D9BD1}" type="slidenum">
              <a:rPr lang="en-US" smtClean="0"/>
              <a:pPr/>
              <a:t>33</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9894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71157" y="2989784"/>
            <a:ext cx="7772400" cy="760412"/>
          </a:xfrm>
        </p:spPr>
        <p:txBody>
          <a:bodyPr>
            <a:noAutofit/>
          </a:bodyPr>
          <a:lstStyle/>
          <a:p>
            <a:pPr algn="ctr" eaLnBrk="1" hangingPunct="1"/>
            <a:r>
              <a:rPr lang="en-US" altLang="en-US" sz="4000" b="1" dirty="0" smtClean="0">
                <a:solidFill>
                  <a:schemeClr val="tx1"/>
                </a:solidFill>
              </a:rPr>
              <a:t>Injury and Illness Recordkeeping and Reporting  </a:t>
            </a:r>
          </a:p>
        </p:txBody>
      </p:sp>
      <p:sp>
        <p:nvSpPr>
          <p:cNvPr id="2" name="Slide Number Placeholder 1"/>
          <p:cNvSpPr>
            <a:spLocks noGrp="1"/>
          </p:cNvSpPr>
          <p:nvPr>
            <p:ph type="sldNum" sz="quarter" idx="12"/>
          </p:nvPr>
        </p:nvSpPr>
        <p:spPr/>
        <p:txBody>
          <a:bodyPr/>
          <a:lstStyle/>
          <a:p>
            <a:fld id="{C6AA744D-2B06-4248-B54F-6A7F426D9BD1}" type="slidenum">
              <a:rPr lang="en-US" smtClean="0"/>
              <a:pPr/>
              <a:t>34</a:t>
            </a:fld>
            <a:endParaRPr lang="en-US" dirty="0"/>
          </a:p>
        </p:txBody>
      </p:sp>
    </p:spTree>
    <p:extLst>
      <p:ext uri="{BB962C8B-B14F-4D97-AF65-F5344CB8AC3E}">
        <p14:creationId xmlns:p14="http://schemas.microsoft.com/office/powerpoint/2010/main" val="1795997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Proposed Injury and Illness Electronic Reporting Regulation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Would require employers to submit logs to OSHA only electronically</a:t>
            </a:r>
          </a:p>
          <a:p>
            <a:pPr lvl="1"/>
            <a:r>
              <a:rPr lang="en-US" dirty="0" smtClean="0"/>
              <a:t>Employees with 250 or more employees would have to submit quarterly</a:t>
            </a:r>
          </a:p>
          <a:p>
            <a:pPr lvl="1"/>
            <a:r>
              <a:rPr lang="en-US" dirty="0" smtClean="0"/>
              <a:t>Employees with 20-249 employees would only have to submit annually</a:t>
            </a:r>
          </a:p>
          <a:p>
            <a:pPr marL="514350" indent="-457200"/>
            <a:r>
              <a:rPr lang="en-US" dirty="0" smtClean="0"/>
              <a:t>Records would then be published on internet with company and incident specific information</a:t>
            </a:r>
          </a:p>
          <a:p>
            <a:pPr lvl="1"/>
            <a:r>
              <a:rPr lang="en-US" dirty="0" smtClean="0"/>
              <a:t>No statutory authority to publish records</a:t>
            </a:r>
          </a:p>
          <a:p>
            <a:pPr marL="514350" indent="-457200"/>
            <a:r>
              <a:rPr lang="en-US" dirty="0" smtClean="0"/>
              <a:t>Requested by AFL-CIO in submission to Obama transition</a:t>
            </a:r>
          </a:p>
          <a:p>
            <a:pPr marL="514350" indent="-457200"/>
            <a:r>
              <a:rPr lang="en-US" dirty="0" smtClean="0"/>
              <a:t>OSHA can’t say how it will protect employee information </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35</a:t>
            </a:fld>
            <a:endParaRPr lang="en-US" dirty="0"/>
          </a:p>
        </p:txBody>
      </p:sp>
      <p:sp>
        <p:nvSpPr>
          <p:cNvPr id="6" name="AutoShape 8" descr="Reporting Changes Impact&#10;• OSHA estimates 25,000 new reports in the states&#10;that it covers&#10;– additional new reports for Sta..."/>
          <p:cNvSpPr>
            <a:spLocks noChangeAspect="1" noChangeArrowheads="1"/>
          </p:cNvSpPr>
          <p:nvPr/>
        </p:nvSpPr>
        <p:spPr bwMode="auto">
          <a:xfrm>
            <a:off x="1555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 OSHA does not have the right to conduct random&#10;inspections!&#10;• OSHA is being aggressive, but they must have Probable&#10;Caus..."/>
          <p:cNvSpPr>
            <a:spLocks noChangeAspect="1" noChangeArrowheads="1"/>
          </p:cNvSpPr>
          <p:nvPr/>
        </p:nvSpPr>
        <p:spPr bwMode="auto">
          <a:xfrm>
            <a:off x="34925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OSHA Enforcement and Practices&#10;Other 2015 Activities&#10; "/>
          <p:cNvSpPr>
            <a:spLocks noChangeAspect="1" noChangeArrowheads="1"/>
          </p:cNvSpPr>
          <p:nvPr/>
        </p:nvSpPr>
        <p:spPr bwMode="auto">
          <a:xfrm>
            <a:off x="54292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1" descr="• Interviewees have rights&#10;– Hourly employees&#10;– Management employees&#10;– Audio or Video taping is not mandatory&#10;– Written st..."/>
          <p:cNvSpPr>
            <a:spLocks noChangeAspect="1" noChangeArrowheads="1"/>
          </p:cNvSpPr>
          <p:nvPr/>
        </p:nvSpPr>
        <p:spPr bwMode="auto">
          <a:xfrm>
            <a:off x="73660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 Presumed Joint Employment&#10;– Citations to both the Host and the Agency&#10;• OSHA – NIOSH Recommended Practices&#10;– Hazard Asse..."/>
          <p:cNvSpPr>
            <a:spLocks noChangeAspect="1" noChangeArrowheads="1"/>
          </p:cNvSpPr>
          <p:nvPr/>
        </p:nvSpPr>
        <p:spPr bwMode="auto">
          <a:xfrm>
            <a:off x="9302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3" descr="HazCom GHS Updates&#10;• It’s not that scary.&#10;Effective Completion Date Requirement(s) Who&#10;December 1, 2013&#10;Train employees on..."/>
          <p:cNvSpPr>
            <a:spLocks noChangeAspect="1" noChangeArrowheads="1"/>
          </p:cNvSpPr>
          <p:nvPr/>
        </p:nvSpPr>
        <p:spPr bwMode="auto">
          <a:xfrm>
            <a:off x="112395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5" descr="5 key differences from General Industry&#10;• Coordinated activities when there are multiple employers at the&#10;worksite to ensu..."/>
          <p:cNvSpPr>
            <a:spLocks noChangeAspect="1" noChangeArrowheads="1"/>
          </p:cNvSpPr>
          <p:nvPr/>
        </p:nvSpPr>
        <p:spPr bwMode="auto">
          <a:xfrm>
            <a:off x="151130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6" descr="26 Regulations&#10;• Cranes and Derricks – March&#10;• Respiratory Protection – March&#10;• Walking Working Surfaces - June&#10;• Silica –..."/>
          <p:cNvSpPr>
            <a:spLocks noChangeAspect="1" noChangeArrowheads="1"/>
          </p:cNvSpPr>
          <p:nvPr/>
        </p:nvSpPr>
        <p:spPr bwMode="auto">
          <a:xfrm>
            <a:off x="17049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17" descr="Whistleblower Complaints FY’14&#10;http://www.whistleblowers.gov/whistleblower/wb_data_FY05-14.pdf&#10;OSHA 11(c)&#10;SOX&#10;STAA&#10;FRSA&#10;Ch..."/>
          <p:cNvSpPr>
            <a:spLocks noChangeAspect="1" noChangeArrowheads="1"/>
          </p:cNvSpPr>
          <p:nvPr/>
        </p:nvSpPr>
        <p:spPr bwMode="auto">
          <a:xfrm>
            <a:off x="189865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8" descr="© 2015 Littler Mendelson, P.C.&#10; "/>
          <p:cNvSpPr>
            <a:spLocks noChangeAspect="1" noChangeArrowheads="1"/>
          </p:cNvSpPr>
          <p:nvPr/>
        </p:nvSpPr>
        <p:spPr bwMode="auto">
          <a:xfrm>
            <a:off x="209232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19" descr="The workplace safety report - OSHA for 2015 - Littler Mendelson Executive Employer Conference"/>
          <p:cNvSpPr>
            <a:spLocks noChangeAspect="1" noChangeArrowheads="1"/>
          </p:cNvSpPr>
          <p:nvPr/>
        </p:nvSpPr>
        <p:spPr bwMode="auto">
          <a:xfrm>
            <a:off x="2286000"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20" descr="The workplace safety report - OSHA for 2015 - Littler Mendelson Executive Employer Conference"/>
          <p:cNvSpPr>
            <a:spLocks noChangeAspect="1" noChangeArrowheads="1"/>
          </p:cNvSpPr>
          <p:nvPr/>
        </p:nvSpPr>
        <p:spPr bwMode="auto">
          <a:xfrm>
            <a:off x="24796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21"/>
          <p:cNvSpPr>
            <a:spLocks noChangeAspect="1" noChangeArrowheads="1"/>
          </p:cNvSpPr>
          <p:nvPr/>
        </p:nvSpPr>
        <p:spPr bwMode="auto">
          <a:xfrm>
            <a:off x="1555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31" descr="Reporting Changes Impact&#10;• OSHA estimates 25,000 new reports in the states&#10;that it covers&#10;– additional new reports for Sta..."/>
          <p:cNvSpPr>
            <a:spLocks noChangeAspect="1" noChangeArrowheads="1"/>
          </p:cNvSpPr>
          <p:nvPr/>
        </p:nvSpPr>
        <p:spPr bwMode="auto">
          <a:xfrm>
            <a:off x="3079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32" descr="• OSHA does not have the right to conduct random&#10;inspections!&#10;• OSHA is being aggressive, but they must have Probable&#10;Caus..."/>
          <p:cNvSpPr>
            <a:spLocks noChangeAspect="1" noChangeArrowheads="1"/>
          </p:cNvSpPr>
          <p:nvPr/>
        </p:nvSpPr>
        <p:spPr bwMode="auto">
          <a:xfrm>
            <a:off x="501650"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33" descr="OSHA Enforcement and Practices&#10;Other 2015 Activities&#10; "/>
          <p:cNvSpPr>
            <a:spLocks noChangeAspect="1" noChangeArrowheads="1"/>
          </p:cNvSpPr>
          <p:nvPr/>
        </p:nvSpPr>
        <p:spPr bwMode="auto">
          <a:xfrm>
            <a:off x="69532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34" descr="• Interviewees have rights&#10;– Hourly employees&#10;– Management employees&#10;– Audio or Video taping is not mandatory&#10;– Written st..."/>
          <p:cNvSpPr>
            <a:spLocks noChangeAspect="1" noChangeArrowheads="1"/>
          </p:cNvSpPr>
          <p:nvPr/>
        </p:nvSpPr>
        <p:spPr bwMode="auto">
          <a:xfrm>
            <a:off x="889000"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35" descr="• Presumed Joint Employment&#10;– Citations to both the Host and the Agency&#10;• OSHA – NIOSH Recommended Practices&#10;– Hazard Asse..."/>
          <p:cNvSpPr>
            <a:spLocks noChangeAspect="1" noChangeArrowheads="1"/>
          </p:cNvSpPr>
          <p:nvPr/>
        </p:nvSpPr>
        <p:spPr bwMode="auto">
          <a:xfrm>
            <a:off x="-609600" y="-919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AutoShape 37" descr="• Chemical Manufacturers, Importers and Distributors receive&#10;consideration for not completing updated SDS and labels if:&#10;–..."/>
          <p:cNvSpPr>
            <a:spLocks noChangeAspect="1" noChangeArrowheads="1"/>
          </p:cNvSpPr>
          <p:nvPr/>
        </p:nvSpPr>
        <p:spPr bwMode="auto">
          <a:xfrm>
            <a:off x="147002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38" descr="5 key differences from General Industry&#10;• Coordinated activities when there are multiple employers at the&#10;worksite to ensu..."/>
          <p:cNvSpPr>
            <a:spLocks noChangeAspect="1" noChangeArrowheads="1"/>
          </p:cNvSpPr>
          <p:nvPr/>
        </p:nvSpPr>
        <p:spPr bwMode="auto">
          <a:xfrm>
            <a:off x="1663700"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40" descr="Whistleblower Complaints FY’14&#10;http://www.whistleblowers.gov/whistleblower/wb_data_FY05-14.pdf&#10;OSHA 11(c)&#10;SOX&#10;STAA&#10;FRSA&#10;Ch..."/>
          <p:cNvSpPr>
            <a:spLocks noChangeAspect="1" noChangeArrowheads="1"/>
          </p:cNvSpPr>
          <p:nvPr/>
        </p:nvSpPr>
        <p:spPr bwMode="auto">
          <a:xfrm>
            <a:off x="2051050"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41" descr="© 2015 Littler Mendelson, P.C.&#10; "/>
          <p:cNvSpPr>
            <a:spLocks noChangeAspect="1" noChangeArrowheads="1"/>
          </p:cNvSpPr>
          <p:nvPr/>
        </p:nvSpPr>
        <p:spPr bwMode="auto">
          <a:xfrm>
            <a:off x="224472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96" name="AutoShape 42" descr="The workplace safety report - OSHA for 2015 - Littler Mendelson Executive Employer Conference"/>
          <p:cNvSpPr>
            <a:spLocks noChangeAspect="1" noChangeArrowheads="1"/>
          </p:cNvSpPr>
          <p:nvPr/>
        </p:nvSpPr>
        <p:spPr bwMode="auto">
          <a:xfrm>
            <a:off x="2438400"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03" name="AutoShape 43" descr="The workplace safety report - OSHA for 2015 - Littler Mendelson Executive Employer Conference"/>
          <p:cNvSpPr>
            <a:spLocks noChangeAspect="1" noChangeArrowheads="1"/>
          </p:cNvSpPr>
          <p:nvPr/>
        </p:nvSpPr>
        <p:spPr bwMode="auto">
          <a:xfrm>
            <a:off x="26320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04" name="AutoShape 44"/>
          <p:cNvSpPr>
            <a:spLocks noChangeAspect="1" noChangeArrowheads="1"/>
          </p:cNvSpPr>
          <p:nvPr/>
        </p:nvSpPr>
        <p:spPr bwMode="auto">
          <a:xfrm>
            <a:off x="3079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ontrols>
      <mc:AlternateContent xmlns:mc="http://schemas.openxmlformats.org/markup-compatibility/2006">
        <mc:Choice xmlns:v="urn:schemas-microsoft-com:vml" Requires="v">
          <p:control spid="4165"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911225" y="-839788"/>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66" name="HTMLText1" r:id="rId3" imgW="914400" imgH="228600"/>
        </mc:Choice>
        <mc:Fallback>
          <p:control name="HTMLText1" r:id="rId3" imgW="914400" imgH="228600">
            <p:pic>
              <p:nvPicPr>
                <p:cNvPr id="0" name="HTMLText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911225" y="-839788"/>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134696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273"/>
            <a:ext cx="9144000" cy="808038"/>
          </a:xfrm>
        </p:spPr>
        <p:txBody>
          <a:bodyPr>
            <a:normAutofit fontScale="90000"/>
          </a:bodyPr>
          <a:lstStyle/>
          <a:p>
            <a:pPr algn="ctr"/>
            <a:r>
              <a:rPr lang="en-US" sz="3600" dirty="0" smtClean="0"/>
              <a:t>Proposed Injury and Illness Electronic Reporting Regulation (cont.)</a:t>
            </a:r>
            <a:endParaRPr lang="en-US" sz="3600" dirty="0"/>
          </a:p>
        </p:txBody>
      </p:sp>
      <p:sp>
        <p:nvSpPr>
          <p:cNvPr id="3" name="Content Placeholder 2"/>
          <p:cNvSpPr>
            <a:spLocks noGrp="1"/>
          </p:cNvSpPr>
          <p:nvPr>
            <p:ph idx="1"/>
          </p:nvPr>
        </p:nvSpPr>
        <p:spPr>
          <a:xfrm>
            <a:off x="218364" y="1170085"/>
            <a:ext cx="8693624" cy="5107886"/>
          </a:xfrm>
        </p:spPr>
        <p:txBody>
          <a:bodyPr>
            <a:normAutofit/>
          </a:bodyPr>
          <a:lstStyle/>
          <a:p>
            <a:pPr>
              <a:spcBef>
                <a:spcPts val="0"/>
              </a:spcBef>
            </a:pPr>
            <a:r>
              <a:rPr lang="en-US" dirty="0" smtClean="0"/>
              <a:t>Absurd cost and benefit estimate</a:t>
            </a:r>
          </a:p>
          <a:p>
            <a:pPr lvl="1">
              <a:spcBef>
                <a:spcPts val="600"/>
              </a:spcBef>
            </a:pPr>
            <a:r>
              <a:rPr lang="en-US" dirty="0" smtClean="0"/>
              <a:t>Benefits pure conjecture with no data to support</a:t>
            </a:r>
          </a:p>
          <a:p>
            <a:pPr lvl="1">
              <a:spcBef>
                <a:spcPts val="600"/>
              </a:spcBef>
            </a:pPr>
            <a:r>
              <a:rPr lang="en-US" dirty="0" smtClean="0"/>
              <a:t>Costs would be $183 for larger companies and $9 for small </a:t>
            </a:r>
          </a:p>
          <a:p>
            <a:pPr lvl="1">
              <a:spcBef>
                <a:spcPts val="600"/>
              </a:spcBef>
            </a:pPr>
            <a:r>
              <a:rPr lang="en-US" dirty="0" smtClean="0"/>
              <a:t>Ignores costs for determining MSDs; electronic only </a:t>
            </a:r>
          </a:p>
          <a:p>
            <a:r>
              <a:rPr lang="en-US" dirty="0"/>
              <a:t>Swift and strong reaction from employers</a:t>
            </a:r>
          </a:p>
          <a:p>
            <a:r>
              <a:rPr lang="en-US" dirty="0" smtClean="0"/>
              <a:t>Comments closed March 10, 2014; NGFA along with over 100 other groups like US Chamber </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36</a:t>
            </a:fld>
            <a:endParaRPr lang="en-US" dirty="0"/>
          </a:p>
        </p:txBody>
      </p:sp>
    </p:spTree>
    <p:extLst>
      <p:ext uri="{BB962C8B-B14F-4D97-AF65-F5344CB8AC3E}">
        <p14:creationId xmlns:p14="http://schemas.microsoft.com/office/powerpoint/2010/main" val="3400142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Employers Recordkeeping Obligations </a:t>
            </a:r>
            <a:endParaRPr lang="en-US" dirty="0"/>
          </a:p>
        </p:txBody>
      </p:sp>
      <p:sp>
        <p:nvSpPr>
          <p:cNvPr id="3" name="Content Placeholder 2"/>
          <p:cNvSpPr>
            <a:spLocks noGrp="1"/>
          </p:cNvSpPr>
          <p:nvPr>
            <p:ph idx="1"/>
          </p:nvPr>
        </p:nvSpPr>
        <p:spPr/>
        <p:txBody>
          <a:bodyPr>
            <a:normAutofit/>
          </a:bodyPr>
          <a:lstStyle/>
          <a:p>
            <a:r>
              <a:rPr lang="en-US" sz="2800" dirty="0"/>
              <a:t>On July 29, </a:t>
            </a:r>
            <a:r>
              <a:rPr lang="en-US" sz="2800" dirty="0" smtClean="0"/>
              <a:t>OSHA published </a:t>
            </a:r>
            <a:r>
              <a:rPr lang="en-US" sz="2800" dirty="0"/>
              <a:t>in the </a:t>
            </a:r>
            <a:r>
              <a:rPr lang="en-US" sz="2800" i="1" dirty="0" smtClean="0"/>
              <a:t>Federal Register </a:t>
            </a:r>
            <a:r>
              <a:rPr lang="en-US" sz="2800" dirty="0" smtClean="0"/>
              <a:t>a </a:t>
            </a:r>
            <a:r>
              <a:rPr lang="en-US" sz="2800" dirty="0"/>
              <a:t>proposed rule to “clarify” employers’ recordkeeping obligations under 29 C.F.R. Part 1904</a:t>
            </a:r>
            <a:r>
              <a:rPr lang="en-US" sz="2800" dirty="0" smtClean="0"/>
              <a:t>.</a:t>
            </a:r>
          </a:p>
          <a:p>
            <a:endParaRPr lang="en-US" sz="2800" dirty="0" smtClean="0"/>
          </a:p>
          <a:p>
            <a:r>
              <a:rPr lang="en-US" sz="2800" dirty="0" smtClean="0"/>
              <a:t>The proposed rule is aimed </a:t>
            </a:r>
            <a:r>
              <a:rPr lang="en-US" sz="2800" dirty="0"/>
              <a:t>to circumvent the United States Court of Appeals for the D.C. Circuit’s decision in </a:t>
            </a:r>
            <a:r>
              <a:rPr lang="en-US" sz="2800" i="1" dirty="0"/>
              <a:t>AKM, LLC dba Volks Constructors v. Secretary of Labor</a:t>
            </a:r>
            <a:r>
              <a:rPr lang="en-US" sz="2800" dirty="0"/>
              <a:t>, which rejected OSHA’s efforts to extend the Occupational Safety and Health Act of 1970’s six-month statute of limitations.</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37</a:t>
            </a:fld>
            <a:endParaRPr lang="en-US" dirty="0"/>
          </a:p>
        </p:txBody>
      </p:sp>
    </p:spTree>
    <p:extLst>
      <p:ext uri="{BB962C8B-B14F-4D97-AF65-F5344CB8AC3E}">
        <p14:creationId xmlns:p14="http://schemas.microsoft.com/office/powerpoint/2010/main" val="16378870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Injury and Fatality Reporting to OSHA </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38</a:t>
            </a:fld>
            <a:endParaRPr lang="en-US" dirty="0"/>
          </a:p>
        </p:txBody>
      </p:sp>
      <p:sp>
        <p:nvSpPr>
          <p:cNvPr id="5" name="AutoShape 39" descr="26 Regulations&#10;• Cranes and Derricks – March&#10;• Respiratory Protection – March&#10;• Walking Working Surfaces - June&#10;• Silica –..."/>
          <p:cNvSpPr>
            <a:spLocks noChangeAspect="1" noChangeArrowheads="1"/>
          </p:cNvSpPr>
          <p:nvPr/>
        </p:nvSpPr>
        <p:spPr bwMode="auto">
          <a:xfrm>
            <a:off x="18573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p>
            <a:pPr marL="0" indent="0" algn="ctr">
              <a:buNone/>
            </a:pPr>
            <a:r>
              <a:rPr lang="en-US" b="1" u="sng" dirty="0" smtClean="0">
                <a:solidFill>
                  <a:srgbClr val="FF0000"/>
                </a:solidFill>
              </a:rPr>
              <a:t>No exempt employers! Everyone must report! </a:t>
            </a:r>
          </a:p>
          <a:p>
            <a:r>
              <a:rPr lang="en-US" dirty="0" smtClean="0"/>
              <a:t>Report all-work related fatalities within 8 hours</a:t>
            </a:r>
          </a:p>
          <a:p>
            <a:pPr lvl="1"/>
            <a:r>
              <a:rPr lang="en-US" dirty="0"/>
              <a:t>I</a:t>
            </a:r>
            <a:r>
              <a:rPr lang="en-US" dirty="0" smtClean="0"/>
              <a:t>ncludes only work-related heart attacks</a:t>
            </a:r>
          </a:p>
          <a:p>
            <a:pPr lvl="1"/>
            <a:r>
              <a:rPr lang="en-US" dirty="0" smtClean="0"/>
              <a:t>Includes terrorist attacks</a:t>
            </a:r>
          </a:p>
          <a:p>
            <a:pPr lvl="1"/>
            <a:r>
              <a:rPr lang="en-US" dirty="0" smtClean="0"/>
              <a:t>Excludes automobile accidents on public roads</a:t>
            </a:r>
          </a:p>
          <a:p>
            <a:pPr lvl="2"/>
            <a:r>
              <a:rPr lang="en-US" dirty="0" smtClean="0"/>
              <a:t>Excepting construction work zones </a:t>
            </a:r>
          </a:p>
          <a:p>
            <a:pPr lvl="2"/>
            <a:r>
              <a:rPr lang="en-US" dirty="0" smtClean="0"/>
              <a:t>Excludes commercial plane, train or bus accidents</a:t>
            </a:r>
          </a:p>
          <a:p>
            <a:pPr lvl="2"/>
            <a:r>
              <a:rPr lang="en-US" dirty="0" smtClean="0"/>
              <a:t>If death occurs more than 30-days after a work-related incident, it is not reportable. </a:t>
            </a:r>
            <a:endParaRPr lang="en-US" dirty="0"/>
          </a:p>
        </p:txBody>
      </p:sp>
    </p:spTree>
    <p:extLst>
      <p:ext uri="{BB962C8B-B14F-4D97-AF65-F5344CB8AC3E}">
        <p14:creationId xmlns:p14="http://schemas.microsoft.com/office/powerpoint/2010/main" val="24977267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Injury and Fatality Reporting to OSHA (cont.)</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39</a:t>
            </a:fld>
            <a:endParaRPr lang="en-US" dirty="0"/>
          </a:p>
        </p:txBody>
      </p:sp>
      <p:sp>
        <p:nvSpPr>
          <p:cNvPr id="3" name="Content Placeholder 2"/>
          <p:cNvSpPr>
            <a:spLocks noGrp="1"/>
          </p:cNvSpPr>
          <p:nvPr>
            <p:ph idx="1"/>
          </p:nvPr>
        </p:nvSpPr>
        <p:spPr/>
        <p:txBody>
          <a:bodyPr>
            <a:normAutofit/>
          </a:bodyPr>
          <a:lstStyle/>
          <a:p>
            <a:r>
              <a:rPr lang="en-US" dirty="0" smtClean="0"/>
              <a:t>Within 24 hours, report all work related:</a:t>
            </a:r>
          </a:p>
          <a:p>
            <a:r>
              <a:rPr lang="en-US" dirty="0" smtClean="0"/>
              <a:t>In-patient hospitalization of any employee(s)</a:t>
            </a:r>
          </a:p>
          <a:p>
            <a:pPr lvl="1"/>
            <a:r>
              <a:rPr lang="en-US" dirty="0"/>
              <a:t>w</a:t>
            </a:r>
            <a:r>
              <a:rPr lang="en-US" dirty="0" smtClean="0"/>
              <a:t>as previously 3 or more employees in 8 hours</a:t>
            </a:r>
          </a:p>
          <a:p>
            <a:r>
              <a:rPr lang="en-US" dirty="0" smtClean="0"/>
              <a:t>Amputations</a:t>
            </a:r>
          </a:p>
          <a:p>
            <a:pPr lvl="1"/>
            <a:r>
              <a:rPr lang="en-US" dirty="0" smtClean="0"/>
              <a:t>includes loss of fingertip without bone loss</a:t>
            </a:r>
          </a:p>
          <a:p>
            <a:r>
              <a:rPr lang="en-US" dirty="0" smtClean="0"/>
              <a:t>Loss of an eye</a:t>
            </a:r>
          </a:p>
          <a:p>
            <a:pPr lvl="1"/>
            <a:r>
              <a:rPr lang="en-US" dirty="0" smtClean="0"/>
              <a:t>Must be reported to OSHA only if they occur within 24 hours of the work related incident.</a:t>
            </a:r>
            <a:endParaRPr lang="en-US" dirty="0"/>
          </a:p>
        </p:txBody>
      </p:sp>
    </p:spTree>
    <p:extLst>
      <p:ext uri="{BB962C8B-B14F-4D97-AF65-F5344CB8AC3E}">
        <p14:creationId xmlns:p14="http://schemas.microsoft.com/office/powerpoint/2010/main" val="37128015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bg1"/>
                </a:solidFill>
              </a:rPr>
              <a:t>Regional and Local Emphasis Programs FY 16</a:t>
            </a:r>
            <a:endParaRPr lang="en-US" sz="2800" dirty="0">
              <a:solidFill>
                <a:schemeClr val="bg1"/>
              </a:solidFill>
            </a:endParaRPr>
          </a:p>
        </p:txBody>
      </p:sp>
      <p:sp>
        <p:nvSpPr>
          <p:cNvPr id="3" name="Content Placeholder 2"/>
          <p:cNvSpPr>
            <a:spLocks noGrp="1"/>
          </p:cNvSpPr>
          <p:nvPr>
            <p:ph idx="1"/>
          </p:nvPr>
        </p:nvSpPr>
        <p:spPr/>
        <p:txBody>
          <a:bodyPr>
            <a:normAutofit/>
          </a:bodyPr>
          <a:lstStyle/>
          <a:p>
            <a:r>
              <a:rPr lang="en-US" dirty="0" smtClean="0">
                <a:latin typeface="Calibri" pitchFamily="34" charset="0"/>
                <a:cs typeface="Calibri" pitchFamily="34" charset="0"/>
              </a:rPr>
              <a:t>Local Emphasis Programs</a:t>
            </a:r>
          </a:p>
          <a:p>
            <a:pPr lvl="1">
              <a:buFont typeface="Courier New" pitchFamily="49" charset="0"/>
              <a:buChar char="o"/>
            </a:pPr>
            <a:r>
              <a:rPr lang="en-US" dirty="0" smtClean="0">
                <a:latin typeface="Calibri" pitchFamily="34" charset="0"/>
                <a:cs typeface="Calibri" pitchFamily="34" charset="0"/>
              </a:rPr>
              <a:t>Region V (IL, IN, WI, MI, OH)  </a:t>
            </a:r>
            <a:r>
              <a:rPr lang="en-US" sz="2000" dirty="0" smtClean="0">
                <a:latin typeface="Calibri" pitchFamily="34" charset="0"/>
                <a:cs typeface="Calibri" pitchFamily="34" charset="0"/>
              </a:rPr>
              <a:t>10/01/2014</a:t>
            </a:r>
          </a:p>
          <a:p>
            <a:pPr lvl="1">
              <a:buFont typeface="Courier New" pitchFamily="49" charset="0"/>
              <a:buChar char="o"/>
            </a:pPr>
            <a:r>
              <a:rPr lang="en-US" dirty="0" smtClean="0">
                <a:latin typeface="Calibri" pitchFamily="34" charset="0"/>
                <a:cs typeface="Calibri" pitchFamily="34" charset="0"/>
              </a:rPr>
              <a:t>Region VII (IA, KS, MO, NE) </a:t>
            </a:r>
            <a:r>
              <a:rPr lang="en-US" sz="2000" dirty="0" smtClean="0">
                <a:latin typeface="Calibri" pitchFamily="34" charset="0"/>
                <a:cs typeface="Calibri" pitchFamily="34" charset="0"/>
              </a:rPr>
              <a:t>10/01/2014</a:t>
            </a:r>
          </a:p>
          <a:p>
            <a:pPr lvl="1">
              <a:buFont typeface="Courier New" pitchFamily="49" charset="0"/>
              <a:buChar char="o"/>
            </a:pPr>
            <a:r>
              <a:rPr lang="en-US" dirty="0" smtClean="0">
                <a:latin typeface="Calibri" pitchFamily="34" charset="0"/>
                <a:cs typeface="Calibri" pitchFamily="34" charset="0"/>
              </a:rPr>
              <a:t>Region VIII (CO, MT, ND, SD, UT, WY) </a:t>
            </a:r>
            <a:r>
              <a:rPr lang="en-US" sz="2000" dirty="0" smtClean="0">
                <a:latin typeface="Calibri" pitchFamily="34" charset="0"/>
                <a:cs typeface="Calibri" pitchFamily="34" charset="0"/>
              </a:rPr>
              <a:t>10/01/2014</a:t>
            </a:r>
          </a:p>
          <a:p>
            <a:pPr lvl="1">
              <a:buFont typeface="Courier New" pitchFamily="49" charset="0"/>
              <a:buChar char="o"/>
            </a:pPr>
            <a:r>
              <a:rPr lang="en-US" dirty="0" smtClean="0">
                <a:latin typeface="Calibri" pitchFamily="34" charset="0"/>
                <a:cs typeface="Calibri" pitchFamily="34" charset="0"/>
              </a:rPr>
              <a:t>Region X (AK, ID, OR, WA) </a:t>
            </a:r>
            <a:r>
              <a:rPr lang="en-US" sz="2000" dirty="0" smtClean="0">
                <a:latin typeface="Calibri" pitchFamily="34" charset="0"/>
                <a:cs typeface="Calibri" pitchFamily="34" charset="0"/>
              </a:rPr>
              <a:t>12/04/13</a:t>
            </a:r>
          </a:p>
          <a:p>
            <a:pPr lvl="2">
              <a:buFont typeface="Courier New" pitchFamily="49" charset="0"/>
              <a:buChar char="o"/>
            </a:pPr>
            <a:r>
              <a:rPr lang="en-US" sz="1600" dirty="0">
                <a:latin typeface="Calibri" pitchFamily="34" charset="0"/>
                <a:cs typeface="Calibri" pitchFamily="34" charset="0"/>
              </a:rPr>
              <a:t>Region VI (AR, LA, NM, OK, TX) removed  grain elevators from </a:t>
            </a:r>
            <a:r>
              <a:rPr lang="en-US" sz="1600" dirty="0" smtClean="0">
                <a:latin typeface="Calibri" pitchFamily="34" charset="0"/>
                <a:cs typeface="Calibri" pitchFamily="34" charset="0"/>
              </a:rPr>
              <a:t>LEP</a:t>
            </a:r>
            <a:endParaRPr lang="en-US" sz="1600" dirty="0" smtClean="0"/>
          </a:p>
          <a:p>
            <a:pPr marL="914400" lvl="2" indent="0">
              <a:buNone/>
            </a:pPr>
            <a:endParaRPr lang="en-US" dirty="0" smtClean="0">
              <a:latin typeface="Calibri" pitchFamily="34" charset="0"/>
              <a:cs typeface="Calibri" pitchFamily="34" charset="0"/>
            </a:endParaRPr>
          </a:p>
          <a:p>
            <a:pPr marL="273050" lvl="1" indent="-273050">
              <a:spcBef>
                <a:spcPts val="575"/>
              </a:spcBef>
              <a:buClr>
                <a:schemeClr val="accent6"/>
              </a:buClr>
            </a:pPr>
            <a:r>
              <a:rPr lang="en-US" dirty="0" smtClean="0">
                <a:latin typeface="Calibri" pitchFamily="34" charset="0"/>
                <a:cs typeface="Calibri" pitchFamily="34" charset="0"/>
              </a:rPr>
              <a:t>Combustible Dust NEP</a:t>
            </a:r>
          </a:p>
        </p:txBody>
      </p:sp>
      <p:sp>
        <p:nvSpPr>
          <p:cNvPr id="4" name="Slide Number Placeholder 3"/>
          <p:cNvSpPr>
            <a:spLocks noGrp="1"/>
          </p:cNvSpPr>
          <p:nvPr>
            <p:ph type="sldNum" sz="quarter" idx="12"/>
          </p:nvPr>
        </p:nvSpPr>
        <p:spPr/>
        <p:txBody>
          <a:bodyPr/>
          <a:lstStyle/>
          <a:p>
            <a:fld id="{C6AA744D-2B06-4248-B54F-6A7F426D9BD1}" type="slidenum">
              <a:rPr lang="en-US" smtClean="0"/>
              <a:pPr/>
              <a:t>4</a:t>
            </a:fld>
            <a:endParaRPr lang="en-US" dirty="0"/>
          </a:p>
        </p:txBody>
      </p:sp>
    </p:spTree>
    <p:extLst>
      <p:ext uri="{BB962C8B-B14F-4D97-AF65-F5344CB8AC3E}">
        <p14:creationId xmlns:p14="http://schemas.microsoft.com/office/powerpoint/2010/main" val="38062954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spital"/>
          <p:cNvPicPr>
            <a:picLocks noChangeAspect="1" noChangeArrowheads="1"/>
          </p:cNvPicPr>
          <p:nvPr/>
        </p:nvPicPr>
        <p:blipFill rotWithShape="1">
          <a:blip r:embed="rId3">
            <a:extLst>
              <a:ext uri="{28A0092B-C50C-407E-A947-70E740481C1C}">
                <a14:useLocalDpi xmlns:a14="http://schemas.microsoft.com/office/drawing/2010/main" val="0"/>
              </a:ext>
            </a:extLst>
          </a:blip>
          <a:srcRect l="11319" r="10335"/>
          <a:stretch/>
        </p:blipFill>
        <p:spPr bwMode="auto">
          <a:xfrm>
            <a:off x="5968352" y="3376336"/>
            <a:ext cx="2842609" cy="2924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4294967295"/>
          </p:nvPr>
        </p:nvSpPr>
        <p:spPr>
          <a:xfrm>
            <a:off x="242053" y="1529534"/>
            <a:ext cx="8444748" cy="4771505"/>
          </a:xfrm>
          <a:prstGeom prst="rect">
            <a:avLst/>
          </a:prstGeom>
        </p:spPr>
        <p:txBody>
          <a:bodyPr>
            <a:noAutofit/>
          </a:bodyPr>
          <a:lstStyle/>
          <a:p>
            <a:pPr marL="288925" indent="-288925">
              <a:lnSpc>
                <a:spcPts val="3100"/>
              </a:lnSpc>
              <a:spcBef>
                <a:spcPts val="0"/>
              </a:spcBef>
              <a:spcAft>
                <a:spcPts val="1500"/>
              </a:spcAft>
            </a:pPr>
            <a:r>
              <a:rPr lang="en-US" sz="2800" dirty="0" smtClean="0">
                <a:solidFill>
                  <a:schemeClr val="tx1"/>
                </a:solidFill>
              </a:rPr>
              <a:t>Employers should focus on whether handled as “in-patient” or “out-patient” -- more clearly understood</a:t>
            </a:r>
          </a:p>
          <a:p>
            <a:pPr marL="288925" indent="-288925">
              <a:lnSpc>
                <a:spcPts val="3100"/>
              </a:lnSpc>
              <a:spcBef>
                <a:spcPts val="0"/>
              </a:spcBef>
              <a:spcAft>
                <a:spcPts val="1500"/>
              </a:spcAft>
            </a:pPr>
            <a:r>
              <a:rPr lang="en-US" sz="2800" dirty="0" smtClean="0">
                <a:solidFill>
                  <a:schemeClr val="tx1"/>
                </a:solidFill>
              </a:rPr>
              <a:t>“Formal admission to the </a:t>
            </a:r>
            <a:r>
              <a:rPr lang="en-US" sz="2800" b="1" u="sng" dirty="0" smtClean="0">
                <a:solidFill>
                  <a:schemeClr val="tx1"/>
                </a:solidFill>
              </a:rPr>
              <a:t>in-patient</a:t>
            </a:r>
            <a:r>
              <a:rPr lang="en-US" sz="2800" dirty="0" smtClean="0">
                <a:solidFill>
                  <a:schemeClr val="tx1"/>
                </a:solidFill>
              </a:rPr>
              <a:t> service</a:t>
            </a:r>
            <a:br>
              <a:rPr lang="en-US" sz="2800" dirty="0" smtClean="0">
                <a:solidFill>
                  <a:schemeClr val="tx1"/>
                </a:solidFill>
              </a:rPr>
            </a:br>
            <a:r>
              <a:rPr lang="en-US" sz="2800" dirty="0" smtClean="0">
                <a:solidFill>
                  <a:schemeClr val="tx1"/>
                </a:solidFill>
              </a:rPr>
              <a:t>of</a:t>
            </a:r>
            <a:r>
              <a:rPr lang="en-US" sz="2800" dirty="0">
                <a:solidFill>
                  <a:schemeClr val="tx1"/>
                </a:solidFill>
              </a:rPr>
              <a:t> </a:t>
            </a:r>
            <a:r>
              <a:rPr lang="en-US" sz="2800" dirty="0" smtClean="0">
                <a:solidFill>
                  <a:schemeClr val="tx1"/>
                </a:solidFill>
              </a:rPr>
              <a:t>a hospital or clinic for care or treatment”</a:t>
            </a:r>
          </a:p>
          <a:p>
            <a:pPr marL="288925" indent="-288925">
              <a:lnSpc>
                <a:spcPts val="3100"/>
              </a:lnSpc>
              <a:spcBef>
                <a:spcPts val="0"/>
              </a:spcBef>
              <a:spcAft>
                <a:spcPts val="1500"/>
              </a:spcAft>
            </a:pPr>
            <a:r>
              <a:rPr lang="en-US" sz="2800" dirty="0">
                <a:solidFill>
                  <a:schemeClr val="tx1"/>
                </a:solidFill>
              </a:rPr>
              <a:t>Does not include admission</a:t>
            </a:r>
            <a:br>
              <a:rPr lang="en-US" sz="2800" dirty="0">
                <a:solidFill>
                  <a:schemeClr val="tx1"/>
                </a:solidFill>
              </a:rPr>
            </a:br>
            <a:r>
              <a:rPr lang="en-US" sz="2800" dirty="0">
                <a:solidFill>
                  <a:schemeClr val="tx1"/>
                </a:solidFill>
              </a:rPr>
              <a:t>for </a:t>
            </a:r>
            <a:r>
              <a:rPr lang="en-US" sz="2800" dirty="0" smtClean="0">
                <a:solidFill>
                  <a:schemeClr val="tx1"/>
                </a:solidFill>
              </a:rPr>
              <a:t>observation or testing</a:t>
            </a:r>
          </a:p>
          <a:p>
            <a:pPr marL="288925" indent="-288925">
              <a:lnSpc>
                <a:spcPts val="3100"/>
              </a:lnSpc>
              <a:spcBef>
                <a:spcPts val="0"/>
              </a:spcBef>
              <a:spcAft>
                <a:spcPts val="1500"/>
              </a:spcAft>
            </a:pPr>
            <a:r>
              <a:rPr lang="en-US" sz="2800" dirty="0" smtClean="0">
                <a:solidFill>
                  <a:schemeClr val="tx1"/>
                </a:solidFill>
              </a:rPr>
              <a:t>OSHA recognizes confusion re: the</a:t>
            </a:r>
            <a:br>
              <a:rPr lang="en-US" sz="2800" dirty="0" smtClean="0">
                <a:solidFill>
                  <a:schemeClr val="tx1"/>
                </a:solidFill>
              </a:rPr>
            </a:br>
            <a:r>
              <a:rPr lang="en-US" sz="2800" dirty="0" smtClean="0">
                <a:solidFill>
                  <a:schemeClr val="tx1"/>
                </a:solidFill>
              </a:rPr>
              <a:t>term “admission” (means different</a:t>
            </a:r>
            <a:br>
              <a:rPr lang="en-US" sz="2800" dirty="0" smtClean="0">
                <a:solidFill>
                  <a:schemeClr val="tx1"/>
                </a:solidFill>
              </a:rPr>
            </a:br>
            <a:r>
              <a:rPr lang="en-US" sz="2800" dirty="0" smtClean="0">
                <a:solidFill>
                  <a:schemeClr val="tx1"/>
                </a:solidFill>
              </a:rPr>
              <a:t>things different to different groups</a:t>
            </a:r>
            <a:br>
              <a:rPr lang="en-US" sz="2800" dirty="0" smtClean="0">
                <a:solidFill>
                  <a:schemeClr val="tx1"/>
                </a:solidFill>
              </a:rPr>
            </a:br>
            <a:r>
              <a:rPr lang="en-US" sz="2800" dirty="0" smtClean="0">
                <a:solidFill>
                  <a:schemeClr val="tx1"/>
                </a:solidFill>
              </a:rPr>
              <a:t>(insurers, hospitals, patients</a:t>
            </a:r>
            <a:r>
              <a:rPr lang="en-US" sz="2800" dirty="0">
                <a:solidFill>
                  <a:schemeClr val="tx1"/>
                </a:solidFill>
              </a:rPr>
              <a:t>, etc</a:t>
            </a:r>
            <a:r>
              <a:rPr lang="en-US" sz="2800" dirty="0" smtClean="0">
                <a:solidFill>
                  <a:schemeClr val="tx1"/>
                </a:solidFill>
              </a:rPr>
              <a:t>.)</a:t>
            </a:r>
          </a:p>
        </p:txBody>
      </p:sp>
      <p:sp>
        <p:nvSpPr>
          <p:cNvPr id="4" name="Title 3"/>
          <p:cNvSpPr>
            <a:spLocks noGrp="1"/>
          </p:cNvSpPr>
          <p:nvPr>
            <p:ph type="title"/>
          </p:nvPr>
        </p:nvSpPr>
        <p:spPr>
          <a:xfrm>
            <a:off x="457200" y="0"/>
            <a:ext cx="8229600" cy="1064525"/>
          </a:xfrm>
        </p:spPr>
        <p:txBody>
          <a:bodyPr>
            <a:noAutofit/>
          </a:bodyPr>
          <a:lstStyle/>
          <a:p>
            <a:pPr algn="ctr"/>
            <a:r>
              <a:rPr lang="en-US" sz="3600" dirty="0" smtClean="0"/>
              <a:t>What Constitutes an In-Patient Hospitalization?</a:t>
            </a:r>
            <a:endParaRPr lang="en-US" sz="3600" dirty="0"/>
          </a:p>
        </p:txBody>
      </p:sp>
      <p:sp>
        <p:nvSpPr>
          <p:cNvPr id="3" name="Slide Number Placeholder 2"/>
          <p:cNvSpPr>
            <a:spLocks noGrp="1"/>
          </p:cNvSpPr>
          <p:nvPr>
            <p:ph type="sldNum" sz="quarter" idx="12"/>
          </p:nvPr>
        </p:nvSpPr>
        <p:spPr/>
        <p:txBody>
          <a:bodyPr/>
          <a:lstStyle/>
          <a:p>
            <a:fld id="{C6AA744D-2B06-4248-B54F-6A7F426D9BD1}" type="slidenum">
              <a:rPr lang="en-US" smtClean="0"/>
              <a:pPr/>
              <a:t>40</a:t>
            </a:fld>
            <a:endParaRPr lang="en-US" dirty="0"/>
          </a:p>
        </p:txBody>
      </p:sp>
    </p:spTree>
    <p:extLst>
      <p:ext uri="{BB962C8B-B14F-4D97-AF65-F5344CB8AC3E}">
        <p14:creationId xmlns:p14="http://schemas.microsoft.com/office/powerpoint/2010/main" val="4807524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03181" y="1273985"/>
            <a:ext cx="8574932" cy="5119991"/>
          </a:xfrm>
          <a:prstGeom prst="rect">
            <a:avLst/>
          </a:prstGeom>
        </p:spPr>
        <p:txBody>
          <a:bodyPr>
            <a:noAutofit/>
          </a:bodyPr>
          <a:lstStyle/>
          <a:p>
            <a:pPr>
              <a:spcBef>
                <a:spcPts val="0"/>
              </a:spcBef>
            </a:pPr>
            <a:r>
              <a:rPr lang="en-US" sz="2200" dirty="0" smtClean="0"/>
              <a:t>After reporting an incident to OSHA local offices triage the incident based on the following: </a:t>
            </a:r>
          </a:p>
          <a:p>
            <a:pPr lvl="1">
              <a:spcBef>
                <a:spcPts val="0"/>
              </a:spcBef>
            </a:pPr>
            <a:r>
              <a:rPr lang="en-US" sz="2200" dirty="0"/>
              <a:t>S</a:t>
            </a:r>
            <a:r>
              <a:rPr lang="en-US" sz="2200" dirty="0" smtClean="0"/>
              <a:t>everity </a:t>
            </a:r>
            <a:r>
              <a:rPr lang="en-US" sz="2200" dirty="0"/>
              <a:t>of the </a:t>
            </a:r>
            <a:r>
              <a:rPr lang="en-US" sz="2200" dirty="0" smtClean="0"/>
              <a:t>accident</a:t>
            </a:r>
          </a:p>
          <a:p>
            <a:pPr lvl="1">
              <a:spcBef>
                <a:spcPts val="0"/>
              </a:spcBef>
            </a:pPr>
            <a:r>
              <a:rPr lang="en-US" sz="2200" dirty="0"/>
              <a:t>E</a:t>
            </a:r>
            <a:r>
              <a:rPr lang="en-US" sz="2200" dirty="0" smtClean="0"/>
              <a:t>mployer's </a:t>
            </a:r>
            <a:r>
              <a:rPr lang="en-US" sz="2200" dirty="0"/>
              <a:t>enforcement </a:t>
            </a:r>
            <a:r>
              <a:rPr lang="en-US" sz="2200" dirty="0" smtClean="0"/>
              <a:t>history; and </a:t>
            </a:r>
          </a:p>
          <a:p>
            <a:pPr lvl="1">
              <a:spcBef>
                <a:spcPts val="0"/>
              </a:spcBef>
            </a:pPr>
            <a:r>
              <a:rPr lang="en-US" sz="2200" dirty="0"/>
              <a:t>O</a:t>
            </a:r>
            <a:r>
              <a:rPr lang="en-US" sz="2200" dirty="0" smtClean="0"/>
              <a:t>ther </a:t>
            </a:r>
            <a:r>
              <a:rPr lang="en-US" sz="2200" dirty="0"/>
              <a:t>factors such as the age or employment status of the injured </a:t>
            </a:r>
            <a:r>
              <a:rPr lang="en-US" sz="2200" dirty="0" smtClean="0"/>
              <a:t>worker.</a:t>
            </a:r>
          </a:p>
          <a:p>
            <a:pPr>
              <a:lnSpc>
                <a:spcPts val="3800"/>
              </a:lnSpc>
              <a:spcBef>
                <a:spcPts val="0"/>
              </a:spcBef>
            </a:pPr>
            <a:r>
              <a:rPr lang="en-US" sz="2200" dirty="0" smtClean="0"/>
              <a:t>Then follow-up with a letter requesting the following:</a:t>
            </a:r>
          </a:p>
          <a:p>
            <a:pPr lvl="1">
              <a:spcBef>
                <a:spcPts val="0"/>
              </a:spcBef>
            </a:pPr>
            <a:r>
              <a:rPr lang="en-US" sz="2200" dirty="0"/>
              <a:t>I</a:t>
            </a:r>
            <a:r>
              <a:rPr lang="en-US" sz="2200" dirty="0" smtClean="0"/>
              <a:t>ncident </a:t>
            </a:r>
            <a:r>
              <a:rPr lang="en-US" sz="2200" dirty="0"/>
              <a:t>R</a:t>
            </a:r>
            <a:r>
              <a:rPr lang="en-US" sz="2200" dirty="0" smtClean="0"/>
              <a:t>eport </a:t>
            </a:r>
          </a:p>
          <a:p>
            <a:pPr lvl="1">
              <a:spcBef>
                <a:spcPts val="0"/>
              </a:spcBef>
            </a:pPr>
            <a:r>
              <a:rPr lang="en-US" sz="2200" dirty="0"/>
              <a:t>D</a:t>
            </a:r>
            <a:r>
              <a:rPr lang="en-US" sz="2200" dirty="0" smtClean="0"/>
              <a:t>ocumented findings and corrective actions</a:t>
            </a:r>
          </a:p>
          <a:p>
            <a:pPr lvl="1">
              <a:spcBef>
                <a:spcPts val="0"/>
              </a:spcBef>
            </a:pPr>
            <a:r>
              <a:rPr lang="en-US" sz="2200" dirty="0"/>
              <a:t>P</a:t>
            </a:r>
            <a:r>
              <a:rPr lang="en-US" sz="2200" dirty="0" smtClean="0"/>
              <a:t>osting of the OSHA letter where it can be seen by employees; and </a:t>
            </a:r>
          </a:p>
          <a:p>
            <a:pPr lvl="1">
              <a:spcBef>
                <a:spcPts val="0"/>
              </a:spcBef>
            </a:pPr>
            <a:r>
              <a:rPr lang="en-US" sz="2200" dirty="0"/>
              <a:t>R</a:t>
            </a:r>
            <a:r>
              <a:rPr lang="en-US" sz="2200" dirty="0" smtClean="0"/>
              <a:t>eturn of signed form agreeing to posting of letter. </a:t>
            </a:r>
          </a:p>
          <a:p>
            <a:pPr marL="457200" lvl="1" indent="0">
              <a:spcBef>
                <a:spcPts val="0"/>
              </a:spcBef>
              <a:buNone/>
            </a:pPr>
            <a:endParaRPr lang="en-US" sz="2200" dirty="0" smtClean="0"/>
          </a:p>
          <a:p>
            <a:pPr>
              <a:spcBef>
                <a:spcPts val="0"/>
              </a:spcBef>
            </a:pPr>
            <a:r>
              <a:rPr lang="en-US" sz="2200" dirty="0" smtClean="0"/>
              <a:t>All reports and forms need to be returned to OSHA within one business week. </a:t>
            </a:r>
          </a:p>
        </p:txBody>
      </p:sp>
      <p:sp>
        <p:nvSpPr>
          <p:cNvPr id="6" name="Title 3"/>
          <p:cNvSpPr>
            <a:spLocks noGrp="1"/>
          </p:cNvSpPr>
          <p:nvPr>
            <p:ph type="title"/>
          </p:nvPr>
        </p:nvSpPr>
        <p:spPr>
          <a:xfrm>
            <a:off x="303181" y="136478"/>
            <a:ext cx="8155019" cy="1037229"/>
          </a:xfrm>
        </p:spPr>
        <p:txBody>
          <a:bodyPr>
            <a:normAutofit fontScale="90000"/>
          </a:bodyPr>
          <a:lstStyle/>
          <a:p>
            <a:pPr algn="ctr">
              <a:lnSpc>
                <a:spcPts val="4100"/>
              </a:lnSpc>
            </a:pPr>
            <a:r>
              <a:rPr lang="en-US" dirty="0"/>
              <a:t>Injury and Fatality Reporting to OSHA (cont.)</a:t>
            </a:r>
          </a:p>
        </p:txBody>
      </p:sp>
      <p:sp>
        <p:nvSpPr>
          <p:cNvPr id="3" name="Slide Number Placeholder 2"/>
          <p:cNvSpPr>
            <a:spLocks noGrp="1"/>
          </p:cNvSpPr>
          <p:nvPr>
            <p:ph type="sldNum" sz="quarter" idx="12"/>
          </p:nvPr>
        </p:nvSpPr>
        <p:spPr/>
        <p:txBody>
          <a:bodyPr/>
          <a:lstStyle/>
          <a:p>
            <a:fld id="{C6AA744D-2B06-4248-B54F-6A7F426D9BD1}" type="slidenum">
              <a:rPr lang="en-US" smtClean="0"/>
              <a:pPr/>
              <a:t>41</a:t>
            </a:fld>
            <a:endParaRPr lang="en-US" dirty="0"/>
          </a:p>
        </p:txBody>
      </p:sp>
    </p:spTree>
    <p:extLst>
      <p:ext uri="{BB962C8B-B14F-4D97-AF65-F5344CB8AC3E}">
        <p14:creationId xmlns:p14="http://schemas.microsoft.com/office/powerpoint/2010/main" val="2738337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AA744D-2B06-4248-B54F-6A7F426D9BD1}" type="slidenum">
              <a:rPr lang="en-US" smtClean="0"/>
              <a:pPr/>
              <a:t>42</a:t>
            </a:fld>
            <a:endParaRPr lang="en-US" dirty="0"/>
          </a:p>
        </p:txBody>
      </p:sp>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51531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AA744D-2B06-4248-B54F-6A7F426D9BD1}" type="slidenum">
              <a:rPr lang="en-US" smtClean="0"/>
              <a:pPr/>
              <a:t>43</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433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Impact of New Reporting Requirements </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44</a:t>
            </a:fld>
            <a:endParaRPr lang="en-US" dirty="0"/>
          </a:p>
        </p:txBody>
      </p:sp>
      <p:sp>
        <p:nvSpPr>
          <p:cNvPr id="6" name="Content Placeholder 5"/>
          <p:cNvSpPr>
            <a:spLocks noGrp="1"/>
          </p:cNvSpPr>
          <p:nvPr>
            <p:ph idx="1"/>
          </p:nvPr>
        </p:nvSpPr>
        <p:spPr/>
        <p:txBody>
          <a:bodyPr/>
          <a:lstStyle/>
          <a:p>
            <a:pPr marL="228600" lvl="1" indent="-225425">
              <a:lnSpc>
                <a:spcPts val="3300"/>
              </a:lnSpc>
              <a:spcBef>
                <a:spcPts val="0"/>
              </a:spcBef>
              <a:spcAft>
                <a:spcPts val="1800"/>
              </a:spcAft>
              <a:buFont typeface="Arial" panose="020B0604020202020204" pitchFamily="34" charset="0"/>
              <a:buChar char="•"/>
            </a:pPr>
            <a:endParaRPr lang="en-US" sz="3150" dirty="0" smtClean="0"/>
          </a:p>
          <a:p>
            <a:pPr marL="228600" lvl="1" indent="-225425">
              <a:lnSpc>
                <a:spcPts val="3300"/>
              </a:lnSpc>
              <a:spcBef>
                <a:spcPts val="0"/>
              </a:spcBef>
              <a:spcAft>
                <a:spcPts val="1800"/>
              </a:spcAft>
              <a:buFont typeface="Arial" panose="020B0604020202020204" pitchFamily="34" charset="0"/>
              <a:buChar char="•"/>
            </a:pPr>
            <a:r>
              <a:rPr lang="en-US" sz="3150" dirty="0" smtClean="0"/>
              <a:t>Sharp </a:t>
            </a:r>
            <a:r>
              <a:rPr lang="en-US" sz="3150" dirty="0"/>
              <a:t>increase in </a:t>
            </a:r>
            <a:r>
              <a:rPr lang="en-US" sz="3150" dirty="0" smtClean="0"/>
              <a:t>reports to </a:t>
            </a:r>
            <a:r>
              <a:rPr lang="en-US" sz="3150" dirty="0"/>
              <a:t>OSHA </a:t>
            </a:r>
            <a:endParaRPr lang="en-US" sz="3150" dirty="0" smtClean="0"/>
          </a:p>
          <a:p>
            <a:pPr marL="228600" lvl="1" indent="-225425">
              <a:lnSpc>
                <a:spcPts val="3300"/>
              </a:lnSpc>
              <a:spcBef>
                <a:spcPts val="0"/>
              </a:spcBef>
              <a:spcAft>
                <a:spcPts val="1800"/>
              </a:spcAft>
              <a:buFont typeface="Arial" panose="020B0604020202020204" pitchFamily="34" charset="0"/>
              <a:buChar char="•"/>
            </a:pPr>
            <a:r>
              <a:rPr lang="en-US" sz="3150" dirty="0" smtClean="0"/>
              <a:t>More </a:t>
            </a:r>
            <a:r>
              <a:rPr lang="en-US" sz="3150" dirty="0"/>
              <a:t>reports = </a:t>
            </a:r>
            <a:r>
              <a:rPr lang="en-US" sz="3150" dirty="0" smtClean="0"/>
              <a:t>More Inspections/Citations</a:t>
            </a:r>
            <a:endParaRPr lang="en-US" sz="3150" dirty="0"/>
          </a:p>
          <a:p>
            <a:pPr marL="228600" lvl="1" indent="-225425">
              <a:lnSpc>
                <a:spcPts val="3300"/>
              </a:lnSpc>
              <a:spcBef>
                <a:spcPts val="0"/>
              </a:spcBef>
              <a:spcAft>
                <a:spcPts val="1800"/>
              </a:spcAft>
              <a:buFont typeface="Arial" panose="020B0604020202020204" pitchFamily="34" charset="0"/>
              <a:buChar char="•"/>
            </a:pPr>
            <a:r>
              <a:rPr lang="en-US" sz="3150" dirty="0"/>
              <a:t>Expand OSHA’s public shaming campaign</a:t>
            </a:r>
          </a:p>
          <a:p>
            <a:endParaRPr lang="en-US" dirty="0"/>
          </a:p>
        </p:txBody>
      </p:sp>
    </p:spTree>
    <p:extLst>
      <p:ext uri="{BB962C8B-B14F-4D97-AF65-F5344CB8AC3E}">
        <p14:creationId xmlns:p14="http://schemas.microsoft.com/office/powerpoint/2010/main" val="18799852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4800" b="1" dirty="0" smtClean="0"/>
          </a:p>
          <a:p>
            <a:pPr marL="0" indent="0" algn="ctr">
              <a:buNone/>
            </a:pPr>
            <a:r>
              <a:rPr lang="en-US" sz="4800" b="1" dirty="0" smtClean="0"/>
              <a:t>Combustible Dust </a:t>
            </a:r>
            <a:endParaRPr lang="en-US" sz="4800" b="1"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45</a:t>
            </a:fld>
            <a:endParaRPr lang="en-US" dirty="0"/>
          </a:p>
        </p:txBody>
      </p:sp>
    </p:spTree>
    <p:extLst>
      <p:ext uri="{BB962C8B-B14F-4D97-AF65-F5344CB8AC3E}">
        <p14:creationId xmlns:p14="http://schemas.microsoft.com/office/powerpoint/2010/main" val="348840360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6" y="127001"/>
            <a:ext cx="8632825" cy="887413"/>
          </a:xfrm>
        </p:spPr>
        <p:txBody>
          <a:bodyPr/>
          <a:lstStyle/>
          <a:p>
            <a:pPr algn="ctr"/>
            <a:r>
              <a:rPr lang="en-US" dirty="0" smtClean="0"/>
              <a:t>Combustible Dust Standard</a:t>
            </a:r>
            <a:endParaRPr lang="en-US" dirty="0"/>
          </a:p>
        </p:txBody>
      </p:sp>
      <p:sp>
        <p:nvSpPr>
          <p:cNvPr id="3" name="Content Placeholder 2"/>
          <p:cNvSpPr>
            <a:spLocks noGrp="1"/>
          </p:cNvSpPr>
          <p:nvPr>
            <p:ph idx="1"/>
          </p:nvPr>
        </p:nvSpPr>
        <p:spPr>
          <a:xfrm>
            <a:off x="193600" y="973321"/>
            <a:ext cx="8633637" cy="5345591"/>
          </a:xfrm>
        </p:spPr>
        <p:txBody>
          <a:bodyPr>
            <a:normAutofit lnSpcReduction="10000"/>
          </a:bodyPr>
          <a:lstStyle/>
          <a:p>
            <a:pPr lvl="1"/>
            <a:endParaRPr lang="en-US" dirty="0" smtClean="0">
              <a:latin typeface="Arial" charset="0"/>
              <a:cs typeface="Arial" charset="0"/>
            </a:endParaRPr>
          </a:p>
          <a:p>
            <a:pPr lvl="1"/>
            <a:r>
              <a:rPr lang="en-US" sz="2400" dirty="0" smtClean="0">
                <a:latin typeface="Arial" charset="0"/>
                <a:cs typeface="Arial" charset="0"/>
              </a:rPr>
              <a:t>OSHA will promulgate a Combustible Dust Standard in “several years” – </a:t>
            </a:r>
            <a:r>
              <a:rPr lang="en-US" sz="2400" i="1" dirty="0" smtClean="0">
                <a:latin typeface="Arial" charset="0"/>
                <a:cs typeface="Arial" charset="0"/>
              </a:rPr>
              <a:t>WSJ</a:t>
            </a:r>
            <a:r>
              <a:rPr lang="en-US" sz="2400" dirty="0" smtClean="0">
                <a:latin typeface="Arial" charset="0"/>
                <a:cs typeface="Arial" charset="0"/>
              </a:rPr>
              <a:t>, April 10, 2014</a:t>
            </a:r>
          </a:p>
          <a:p>
            <a:pPr lvl="1"/>
            <a:endParaRPr lang="en-US" sz="2400" dirty="0" smtClean="0">
              <a:latin typeface="Arial" charset="0"/>
              <a:cs typeface="Arial" charset="0"/>
            </a:endParaRPr>
          </a:p>
          <a:p>
            <a:pPr lvl="1"/>
            <a:r>
              <a:rPr lang="en-US" sz="2400" dirty="0" smtClean="0">
                <a:latin typeface="Arial" charset="0"/>
                <a:cs typeface="Arial" charset="0"/>
              </a:rPr>
              <a:t>OSHA changed combustible dust from the pre-rule stage to a long term action in late 2011 - then added it back in 12/21/2012 Regulatory Agenda (Pre rule stage – SBREFA review now in Aug. 2016). </a:t>
            </a:r>
            <a:r>
              <a:rPr lang="en-US" sz="2200" dirty="0" smtClean="0">
                <a:latin typeface="Arial" charset="0"/>
                <a:cs typeface="Arial" charset="0"/>
              </a:rPr>
              <a:t>Possible reasons:</a:t>
            </a:r>
          </a:p>
          <a:p>
            <a:pPr lvl="3">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Final version of NFPA 652 </a:t>
            </a:r>
          </a:p>
          <a:p>
            <a:pPr lvl="3">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United Nations Globally Harmonized Standard sub-committee efforts to define combustible dust</a:t>
            </a:r>
          </a:p>
          <a:p>
            <a:pPr marL="800100" lvl="4" indent="-342900">
              <a:buFont typeface="Arial" panose="020B0604020202020204" pitchFamily="34" charset="0"/>
              <a:buChar char="•"/>
            </a:pPr>
            <a:endParaRPr lang="en-US" sz="2400" dirty="0" smtClean="0"/>
          </a:p>
          <a:p>
            <a:pPr marL="800100" lvl="4"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Combustible </a:t>
            </a:r>
            <a:r>
              <a:rPr lang="en-US" sz="2400" dirty="0">
                <a:latin typeface="Arial" panose="020B0604020202020204" pitchFamily="34" charset="0"/>
                <a:cs typeface="Arial" panose="020B0604020202020204" pitchFamily="34" charset="0"/>
              </a:rPr>
              <a:t>dust remains the most common and expensive 5(a)(1) citation</a:t>
            </a:r>
          </a:p>
          <a:p>
            <a:pPr lvl="3"/>
            <a:endParaRPr lang="en-US" sz="2400" dirty="0" smtClean="0">
              <a:latin typeface="Arial" panose="020B0604020202020204" pitchFamily="34" charset="0"/>
              <a:cs typeface="Arial" panose="020B0604020202020204" pitchFamily="34" charset="0"/>
            </a:endParaRPr>
          </a:p>
          <a:p>
            <a:pPr lvl="3"/>
            <a:endParaRPr lang="en-US" sz="2400" dirty="0" smtClean="0">
              <a:latin typeface="Arial" charset="0"/>
              <a:cs typeface="Arial" charset="0"/>
            </a:endParaRPr>
          </a:p>
          <a:p>
            <a:endParaRPr lang="en-US" sz="2400" dirty="0"/>
          </a:p>
        </p:txBody>
      </p:sp>
    </p:spTree>
    <p:extLst>
      <p:ext uri="{BB962C8B-B14F-4D97-AF65-F5344CB8AC3E}">
        <p14:creationId xmlns:p14="http://schemas.microsoft.com/office/powerpoint/2010/main" val="219931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en-US" sz="2800" dirty="0" smtClean="0">
                <a:latin typeface="Calibri" pitchFamily="34" charset="0"/>
                <a:cs typeface="Calibri" pitchFamily="34" charset="0"/>
              </a:rPr>
              <a:t>Wide variety of materials, processes and equipment</a:t>
            </a:r>
          </a:p>
          <a:p>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Difficulty in truly defining combustible dust</a:t>
            </a:r>
          </a:p>
          <a:p>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Retrofitting facilities</a:t>
            </a:r>
          </a:p>
          <a:p>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Additional performance based consensus standards e.g. NFPA</a:t>
            </a:r>
            <a:endParaRPr lang="en-US" sz="2800" dirty="0">
              <a:latin typeface="Calibri" pitchFamily="34" charset="0"/>
              <a:cs typeface="Calibri" pitchFamily="34" charset="0"/>
            </a:endParaRPr>
          </a:p>
        </p:txBody>
      </p:sp>
      <p:sp>
        <p:nvSpPr>
          <p:cNvPr id="14" name="Title 13"/>
          <p:cNvSpPr>
            <a:spLocks noGrp="1"/>
          </p:cNvSpPr>
          <p:nvPr>
            <p:ph type="title"/>
          </p:nvPr>
        </p:nvSpPr>
        <p:spPr/>
        <p:txBody>
          <a:bodyPr>
            <a:normAutofit fontScale="90000"/>
          </a:bodyPr>
          <a:lstStyle/>
          <a:p>
            <a:pPr algn="ctr"/>
            <a:r>
              <a:rPr lang="en-US" dirty="0" smtClean="0">
                <a:solidFill>
                  <a:schemeClr val="bg1"/>
                </a:solidFill>
              </a:rPr>
              <a:t>OSHA’s Acknowledges Complexity of Combustible Dust Rule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C6AA744D-2B06-4248-B54F-6A7F426D9BD1}" type="slidenum">
              <a:rPr lang="en-US" smtClean="0"/>
              <a:pPr/>
              <a:t>47</a:t>
            </a:fld>
            <a:endParaRPr lang="en-US" dirty="0"/>
          </a:p>
        </p:txBody>
      </p:sp>
    </p:spTree>
    <p:extLst>
      <p:ext uri="{BB962C8B-B14F-4D97-AF65-F5344CB8AC3E}">
        <p14:creationId xmlns:p14="http://schemas.microsoft.com/office/powerpoint/2010/main" val="1359996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fontScale="85000" lnSpcReduction="20000"/>
          </a:bodyPr>
          <a:lstStyle/>
          <a:p>
            <a:pPr marL="0" indent="0">
              <a:buNone/>
            </a:pPr>
            <a:r>
              <a:rPr lang="en-US" sz="2800" dirty="0" smtClean="0">
                <a:latin typeface="Calibri" pitchFamily="34" charset="0"/>
                <a:cs typeface="Calibri" pitchFamily="34" charset="0"/>
              </a:rPr>
              <a:t>Combustible Dust issue is similar to the “whack a mole” game…the issue just keeps popping up in other places.  </a:t>
            </a:r>
          </a:p>
          <a:p>
            <a:pPr marL="0" indent="0">
              <a:buNone/>
            </a:pPr>
            <a:endParaRPr lang="en-US" sz="2800" dirty="0" smtClean="0">
              <a:latin typeface="Calibri" pitchFamily="34" charset="0"/>
              <a:cs typeface="Calibri" pitchFamily="34" charset="0"/>
            </a:endParaRPr>
          </a:p>
          <a:p>
            <a:pPr marL="0" indent="0">
              <a:buNone/>
            </a:pPr>
            <a:r>
              <a:rPr lang="en-US" sz="2800" dirty="0" smtClean="0">
                <a:latin typeface="Calibri" pitchFamily="34" charset="0"/>
                <a:cs typeface="Calibri" pitchFamily="34" charset="0"/>
              </a:rPr>
              <a:t>OSHA is using multiple avenues to address the hazard:</a:t>
            </a:r>
          </a:p>
          <a:p>
            <a:r>
              <a:rPr lang="en-US" sz="2800" dirty="0" smtClean="0">
                <a:latin typeface="Calibri" pitchFamily="34" charset="0"/>
                <a:cs typeface="Calibri" pitchFamily="34" charset="0"/>
              </a:rPr>
              <a:t>Advanced Notice of Proposed Rulemaking</a:t>
            </a:r>
          </a:p>
          <a:p>
            <a:r>
              <a:rPr lang="en-US" sz="2800" dirty="0" smtClean="0">
                <a:latin typeface="Calibri" pitchFamily="34" charset="0"/>
                <a:cs typeface="Calibri" pitchFamily="34" charset="0"/>
              </a:rPr>
              <a:t>Housekeeping Section of  Proposed Walking and Working Surface proposed rule</a:t>
            </a:r>
          </a:p>
          <a:p>
            <a:r>
              <a:rPr lang="en-US" sz="2800" dirty="0" smtClean="0">
                <a:latin typeface="Calibri" pitchFamily="34" charset="0"/>
                <a:cs typeface="Calibri" pitchFamily="34" charset="0"/>
              </a:rPr>
              <a:t> “Hazard, Other than Chemical” Category in Globally Harmonized Standard for Labeling Amendment to Hazard Communication Standard</a:t>
            </a:r>
          </a:p>
          <a:p>
            <a:r>
              <a:rPr lang="en-US" sz="2800" dirty="0" smtClean="0">
                <a:latin typeface="Calibri" pitchFamily="34" charset="0"/>
                <a:cs typeface="Calibri" pitchFamily="34" charset="0"/>
              </a:rPr>
              <a:t>NFPA’s New Standard Covering the Fundamentals of Combustible Dust  </a:t>
            </a:r>
          </a:p>
          <a:p>
            <a:r>
              <a:rPr lang="en-US" sz="2800" dirty="0" smtClean="0">
                <a:latin typeface="Calibri" pitchFamily="34" charset="0"/>
                <a:cs typeface="Calibri" pitchFamily="34" charset="0"/>
              </a:rPr>
              <a:t>UN GHS Sub-committee </a:t>
            </a:r>
          </a:p>
          <a:p>
            <a:r>
              <a:rPr lang="en-US" sz="2800" dirty="0" smtClean="0">
                <a:latin typeface="Calibri" pitchFamily="34" charset="0"/>
                <a:cs typeface="Calibri" pitchFamily="34" charset="0"/>
              </a:rPr>
              <a:t>EPA Risk Management Program</a:t>
            </a:r>
            <a:endParaRPr lang="en-US" sz="2800" dirty="0">
              <a:latin typeface="Calibri" pitchFamily="34" charset="0"/>
              <a:cs typeface="Calibri" pitchFamily="34" charset="0"/>
            </a:endParaRPr>
          </a:p>
        </p:txBody>
      </p:sp>
      <p:sp>
        <p:nvSpPr>
          <p:cNvPr id="14" name="Title 13"/>
          <p:cNvSpPr>
            <a:spLocks noGrp="1"/>
          </p:cNvSpPr>
          <p:nvPr>
            <p:ph type="title"/>
          </p:nvPr>
        </p:nvSpPr>
        <p:spPr/>
        <p:txBody>
          <a:bodyPr>
            <a:normAutofit/>
          </a:bodyPr>
          <a:lstStyle/>
          <a:p>
            <a:pPr algn="ctr"/>
            <a:r>
              <a:rPr lang="en-US" dirty="0" smtClean="0">
                <a:solidFill>
                  <a:schemeClr val="bg1"/>
                </a:solidFill>
              </a:rPr>
              <a:t>Combustible Dust Standards </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C6AA744D-2B06-4248-B54F-6A7F426D9BD1}" type="slidenum">
              <a:rPr lang="en-US" smtClean="0"/>
              <a:pPr/>
              <a:t>48</a:t>
            </a:fld>
            <a:endParaRPr lang="en-US" dirty="0"/>
          </a:p>
        </p:txBody>
      </p:sp>
    </p:spTree>
    <p:extLst>
      <p:ext uri="{BB962C8B-B14F-4D97-AF65-F5344CB8AC3E}">
        <p14:creationId xmlns:p14="http://schemas.microsoft.com/office/powerpoint/2010/main" val="303398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EPA Risk Management Program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EPA is </a:t>
            </a:r>
            <a:r>
              <a:rPr lang="en-US" dirty="0"/>
              <a:t>contemplating major revisions to its Risk Management </a:t>
            </a:r>
            <a:r>
              <a:rPr lang="en-US" dirty="0" smtClean="0"/>
              <a:t>Program (RMP), </a:t>
            </a:r>
            <a:r>
              <a:rPr lang="en-US" dirty="0"/>
              <a:t>such as expanding the number of sources under the </a:t>
            </a:r>
            <a:r>
              <a:rPr lang="en-US" dirty="0" smtClean="0"/>
              <a:t>program. Revisions are based on 2013 incident  in West, Texas</a:t>
            </a:r>
          </a:p>
          <a:p>
            <a:r>
              <a:rPr lang="en-US" dirty="0" smtClean="0"/>
              <a:t>RMP was created in 1990 to address catastrophic chemical/gas emissions similar to Bhopal, India in 1984</a:t>
            </a:r>
          </a:p>
          <a:p>
            <a:r>
              <a:rPr lang="en-US" dirty="0" smtClean="0"/>
              <a:t>EPA is now asking if there is any reason why combustible dusts, </a:t>
            </a:r>
            <a:r>
              <a:rPr lang="en-US" dirty="0"/>
              <a:t>such as agricultural dusts (e.g., grain dust, pesticide dust, etc.), </a:t>
            </a:r>
            <a:r>
              <a:rPr lang="en-US" b="1" u="sng" dirty="0" smtClean="0"/>
              <a:t>should not be added to the list</a:t>
            </a:r>
            <a:r>
              <a:rPr lang="en-US" b="1" dirty="0" smtClean="0"/>
              <a:t> </a:t>
            </a:r>
            <a:r>
              <a:rPr lang="en-US" dirty="0" smtClean="0"/>
              <a:t>of </a:t>
            </a:r>
            <a:r>
              <a:rPr lang="en-US" dirty="0"/>
              <a:t>covered </a:t>
            </a:r>
            <a:r>
              <a:rPr lang="en-US" dirty="0" smtClean="0"/>
              <a:t>chemicals.  </a:t>
            </a:r>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49</a:t>
            </a:fld>
            <a:endParaRPr lang="en-US" dirty="0"/>
          </a:p>
        </p:txBody>
      </p:sp>
    </p:spTree>
    <p:extLst>
      <p:ext uri="{BB962C8B-B14F-4D97-AF65-F5344CB8AC3E}">
        <p14:creationId xmlns:p14="http://schemas.microsoft.com/office/powerpoint/2010/main" val="38832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0"/>
            <a:ext cx="8267700" cy="1219200"/>
          </a:xfrm>
          <a:ln w="28575">
            <a:solidFill>
              <a:schemeClr val="tx1">
                <a:lumMod val="50000"/>
                <a:lumOff val="50000"/>
              </a:schemeClr>
            </a:solidFill>
          </a:ln>
        </p:spPr>
        <p:txBody>
          <a:bodyPr anchor="ctr">
            <a:normAutofit/>
          </a:bodyPr>
          <a:lstStyle/>
          <a:p>
            <a:pPr algn="ctr">
              <a:defRPr/>
            </a:pPr>
            <a:r>
              <a:rPr lang="en-US" dirty="0" smtClean="0">
                <a:solidFill>
                  <a:schemeClr val="bg1"/>
                </a:solidFill>
              </a:rPr>
              <a:t>Proactive Targeting Philosophy</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10276528"/>
              </p:ext>
            </p:extLst>
          </p:nvPr>
        </p:nvGraphicFramePr>
        <p:xfrm>
          <a:off x="-1" y="1091048"/>
          <a:ext cx="9144002" cy="7680960"/>
        </p:xfrm>
        <a:graphic>
          <a:graphicData uri="http://schemas.openxmlformats.org/drawingml/2006/table">
            <a:tbl>
              <a:tblPr firstRow="1" bandRow="1">
                <a:tableStyleId>{5C22544A-7EE6-4342-B048-85BDC9FD1C3A}</a:tableStyleId>
              </a:tblPr>
              <a:tblGrid>
                <a:gridCol w="1842449"/>
                <a:gridCol w="968991"/>
                <a:gridCol w="1107418"/>
                <a:gridCol w="1306286"/>
                <a:gridCol w="1306286"/>
                <a:gridCol w="1306286"/>
                <a:gridCol w="1306286"/>
              </a:tblGrid>
              <a:tr h="3017520">
                <a:tc>
                  <a:txBody>
                    <a:bodyPr/>
                    <a:lstStyle/>
                    <a:p>
                      <a:pPr algn="ctr"/>
                      <a:r>
                        <a:rPr lang="en-US" sz="2400" dirty="0" smtClean="0">
                          <a:solidFill>
                            <a:srgbClr val="F4EFC9"/>
                          </a:solidFill>
                        </a:rPr>
                        <a:t>OSHA Inspection Statistics (Federal and State)</a:t>
                      </a:r>
                      <a:endParaRPr lang="en-US" sz="2400" dirty="0">
                        <a:solidFill>
                          <a:srgbClr val="F4EFC9"/>
                        </a:solidFill>
                        <a:latin typeface="Book Antiqua" pitchFamily="18" charset="0"/>
                      </a:endParaRPr>
                    </a:p>
                  </a:txBody>
                  <a:tcPr anchor="ctr"/>
                </a:tc>
                <a:tc>
                  <a:txBody>
                    <a:bodyPr/>
                    <a:lstStyle/>
                    <a:p>
                      <a:pPr algn="ctr"/>
                      <a:r>
                        <a:rPr lang="en-US" sz="2400" dirty="0" smtClean="0">
                          <a:solidFill>
                            <a:srgbClr val="F4EFC9"/>
                          </a:solidFill>
                          <a:latin typeface="+mn-lt"/>
                        </a:rPr>
                        <a:t>FY10</a:t>
                      </a:r>
                    </a:p>
                  </a:txBody>
                  <a:tcPr anchor="ctr"/>
                </a:tc>
                <a:tc>
                  <a:txBody>
                    <a:bodyPr/>
                    <a:lstStyle/>
                    <a:p>
                      <a:pPr algn="ctr"/>
                      <a:r>
                        <a:rPr lang="en-US" sz="2400" dirty="0" smtClean="0">
                          <a:solidFill>
                            <a:srgbClr val="F4EFC9"/>
                          </a:solidFill>
                        </a:rPr>
                        <a:t>FY11</a:t>
                      </a:r>
                      <a:endParaRPr lang="en-US" sz="2400" dirty="0" smtClean="0">
                        <a:solidFill>
                          <a:srgbClr val="F4EFC9"/>
                        </a:solidFill>
                        <a:latin typeface="Book Antiqua" pitchFamily="18" charset="0"/>
                      </a:endParaRPr>
                    </a:p>
                  </a:txBody>
                  <a:tcPr anchor="ctr"/>
                </a:tc>
                <a:tc>
                  <a:txBody>
                    <a:bodyPr/>
                    <a:lstStyle/>
                    <a:p>
                      <a:pPr algn="ctr"/>
                      <a:r>
                        <a:rPr lang="en-US" sz="2400" dirty="0" smtClean="0">
                          <a:solidFill>
                            <a:srgbClr val="F4EFC9"/>
                          </a:solidFill>
                        </a:rPr>
                        <a:t>FY12</a:t>
                      </a:r>
                      <a:endParaRPr lang="en-US" sz="2400" dirty="0">
                        <a:solidFill>
                          <a:srgbClr val="F4EFC9"/>
                        </a:solidFill>
                        <a:latin typeface="Book Antiqua" pitchFamily="18" charset="0"/>
                      </a:endParaRPr>
                    </a:p>
                  </a:txBody>
                  <a:tcPr anchor="ctr"/>
                </a:tc>
                <a:tc>
                  <a:txBody>
                    <a:bodyPr/>
                    <a:lstStyle/>
                    <a:p>
                      <a:pPr algn="ctr"/>
                      <a:r>
                        <a:rPr lang="en-US" sz="2400" dirty="0" smtClean="0">
                          <a:solidFill>
                            <a:srgbClr val="F4EFC9"/>
                          </a:solidFill>
                        </a:rPr>
                        <a:t>FY13</a:t>
                      </a:r>
                      <a:endParaRPr lang="en-US" sz="2400" dirty="0">
                        <a:solidFill>
                          <a:srgbClr val="F4EFC9"/>
                        </a:solidFill>
                        <a:latin typeface="Book Antiqua" pitchFamily="18" charset="0"/>
                      </a:endParaRPr>
                    </a:p>
                  </a:txBody>
                  <a:tcPr anchor="ctr"/>
                </a:tc>
                <a:tc>
                  <a:txBody>
                    <a:bodyPr/>
                    <a:lstStyle/>
                    <a:p>
                      <a:pPr algn="ctr"/>
                      <a:r>
                        <a:rPr lang="en-US" sz="2400" dirty="0" smtClean="0">
                          <a:solidFill>
                            <a:srgbClr val="F4EFC9"/>
                          </a:solidFill>
                        </a:rPr>
                        <a:t>FY14</a:t>
                      </a:r>
                      <a:endParaRPr lang="en-US" sz="2400" dirty="0">
                        <a:solidFill>
                          <a:srgbClr val="F4EFC9"/>
                        </a:solidFill>
                        <a:latin typeface="Book Antiqua" pitchFamily="18" charset="0"/>
                      </a:endParaRPr>
                    </a:p>
                  </a:txBody>
                  <a:tcPr anchor="ctr"/>
                </a:tc>
                <a:tc>
                  <a:txBody>
                    <a:bodyPr/>
                    <a:lstStyle/>
                    <a:p>
                      <a:pPr algn="ctr"/>
                      <a:r>
                        <a:rPr lang="en-US" sz="2400" dirty="0" smtClean="0">
                          <a:solidFill>
                            <a:srgbClr val="F4EFC9"/>
                          </a:solidFill>
                        </a:rPr>
                        <a:t>FY15</a:t>
                      </a:r>
                      <a:endParaRPr lang="en-US" sz="2400" dirty="0">
                        <a:solidFill>
                          <a:srgbClr val="F4EFC9"/>
                        </a:solidFill>
                        <a:latin typeface="Book Antiqua" pitchFamily="18" charset="0"/>
                      </a:endParaRPr>
                    </a:p>
                  </a:txBody>
                  <a:tcPr anchor="ctr"/>
                </a:tc>
              </a:tr>
              <a:tr h="1188720">
                <a:tc>
                  <a:txBody>
                    <a:bodyPr/>
                    <a:lstStyle/>
                    <a:p>
                      <a:pPr algn="ctr">
                        <a:spcBef>
                          <a:spcPts val="600"/>
                        </a:spcBef>
                        <a:spcAft>
                          <a:spcPts val="600"/>
                        </a:spcAft>
                      </a:pPr>
                      <a:r>
                        <a:rPr lang="en-US" sz="2400" dirty="0" smtClean="0"/>
                        <a:t>Total Inspection</a:t>
                      </a:r>
                      <a:endParaRPr lang="en-US" sz="2400" dirty="0" smtClean="0">
                        <a:latin typeface="Book Antiqua" pitchFamily="18" charset="0"/>
                      </a:endParaRPr>
                    </a:p>
                  </a:txBody>
                  <a:tcPr anchor="ctr"/>
                </a:tc>
                <a:tc>
                  <a:txBody>
                    <a:bodyPr/>
                    <a:lstStyle/>
                    <a:p>
                      <a:pPr algn="ctr">
                        <a:spcBef>
                          <a:spcPts val="600"/>
                        </a:spcBef>
                        <a:spcAft>
                          <a:spcPts val="600"/>
                        </a:spcAft>
                      </a:pPr>
                      <a:r>
                        <a:rPr lang="en-US" sz="2400" dirty="0" smtClean="0">
                          <a:latin typeface="+mn-lt"/>
                        </a:rPr>
                        <a:t>296</a:t>
                      </a:r>
                      <a:endParaRPr lang="en-US" sz="2400" dirty="0">
                        <a:latin typeface="+mn-lt"/>
                      </a:endParaRPr>
                    </a:p>
                  </a:txBody>
                  <a:tcPr anchor="ctr"/>
                </a:tc>
                <a:tc>
                  <a:txBody>
                    <a:bodyPr/>
                    <a:lstStyle/>
                    <a:p>
                      <a:pPr algn="ctr">
                        <a:spcBef>
                          <a:spcPts val="600"/>
                        </a:spcBef>
                        <a:spcAft>
                          <a:spcPts val="600"/>
                        </a:spcAft>
                      </a:pPr>
                      <a:r>
                        <a:rPr lang="en-US" sz="2400" dirty="0" smtClean="0"/>
                        <a:t>380</a:t>
                      </a:r>
                      <a:endParaRPr lang="en-US" sz="2400" dirty="0">
                        <a:latin typeface="Book Antiqua" pitchFamily="18" charset="0"/>
                      </a:endParaRPr>
                    </a:p>
                  </a:txBody>
                  <a:tcPr anchor="ctr"/>
                </a:tc>
                <a:tc>
                  <a:txBody>
                    <a:bodyPr/>
                    <a:lstStyle/>
                    <a:p>
                      <a:pPr algn="ctr">
                        <a:spcBef>
                          <a:spcPts val="600"/>
                        </a:spcBef>
                        <a:spcAft>
                          <a:spcPts val="600"/>
                        </a:spcAft>
                      </a:pPr>
                      <a:r>
                        <a:rPr lang="en-US" sz="2400" dirty="0" smtClean="0">
                          <a:latin typeface="+mn-lt"/>
                        </a:rPr>
                        <a:t>438</a:t>
                      </a:r>
                      <a:endParaRPr lang="en-US" sz="2400" dirty="0">
                        <a:latin typeface="Book Antiqua" pitchFamily="18" charset="0"/>
                      </a:endParaRPr>
                    </a:p>
                  </a:txBody>
                  <a:tcPr anchor="ctr"/>
                </a:tc>
                <a:tc>
                  <a:txBody>
                    <a:bodyPr/>
                    <a:lstStyle/>
                    <a:p>
                      <a:pPr algn="ctr">
                        <a:spcBef>
                          <a:spcPts val="600"/>
                        </a:spcBef>
                        <a:spcAft>
                          <a:spcPts val="600"/>
                        </a:spcAft>
                      </a:pPr>
                      <a:r>
                        <a:rPr lang="en-US" sz="2400" dirty="0" smtClean="0">
                          <a:latin typeface="+mn-lt"/>
                        </a:rPr>
                        <a:t>356</a:t>
                      </a:r>
                      <a:endParaRPr lang="en-US" sz="2400" dirty="0">
                        <a:latin typeface="Book Antiqua" pitchFamily="18" charset="0"/>
                      </a:endParaRPr>
                    </a:p>
                  </a:txBody>
                  <a:tcPr anchor="ctr"/>
                </a:tc>
                <a:tc>
                  <a:txBody>
                    <a:bodyPr/>
                    <a:lstStyle/>
                    <a:p>
                      <a:pPr algn="ctr">
                        <a:spcBef>
                          <a:spcPts val="600"/>
                        </a:spcBef>
                        <a:spcAft>
                          <a:spcPts val="600"/>
                        </a:spcAft>
                      </a:pPr>
                      <a:r>
                        <a:rPr lang="en-US" sz="2400" dirty="0" smtClean="0">
                          <a:latin typeface="+mn-lt"/>
                        </a:rPr>
                        <a:t>312</a:t>
                      </a:r>
                      <a:endParaRPr lang="en-US" sz="2400" dirty="0">
                        <a:latin typeface="Book Antiqua" pitchFamily="18" charset="0"/>
                      </a:endParaRPr>
                    </a:p>
                  </a:txBody>
                  <a:tcPr anchor="ctr"/>
                </a:tc>
                <a:tc>
                  <a:txBody>
                    <a:bodyPr/>
                    <a:lstStyle/>
                    <a:p>
                      <a:pPr algn="ctr">
                        <a:spcBef>
                          <a:spcPts val="600"/>
                        </a:spcBef>
                        <a:spcAft>
                          <a:spcPts val="600"/>
                        </a:spcAft>
                      </a:pPr>
                      <a:r>
                        <a:rPr lang="en-US" sz="2400" dirty="0" smtClean="0">
                          <a:latin typeface="+mn-lt"/>
                        </a:rPr>
                        <a:t>237</a:t>
                      </a:r>
                      <a:endParaRPr lang="en-US" sz="2400" dirty="0">
                        <a:latin typeface="Book Antiqua" pitchFamily="18" charset="0"/>
                      </a:endParaRPr>
                    </a:p>
                  </a:txBody>
                  <a:tcPr anchor="ctr"/>
                </a:tc>
              </a:tr>
              <a:tr h="1920240">
                <a:tc>
                  <a:txBody>
                    <a:bodyPr/>
                    <a:lstStyle/>
                    <a:p>
                      <a:pPr algn="ctr"/>
                      <a:r>
                        <a:rPr lang="en-US" sz="2400" dirty="0" smtClean="0"/>
                        <a:t>Percent</a:t>
                      </a:r>
                      <a:r>
                        <a:rPr lang="en-US" sz="2400" baseline="0" dirty="0" smtClean="0"/>
                        <a:t> </a:t>
                      </a:r>
                      <a:r>
                        <a:rPr lang="en-US" sz="2400" dirty="0" smtClean="0"/>
                        <a:t> Programmed</a:t>
                      </a:r>
                      <a:r>
                        <a:rPr lang="en-US" sz="2400" baseline="0" dirty="0" smtClean="0"/>
                        <a:t> Inspections </a:t>
                      </a:r>
                      <a:endParaRPr lang="en-US" sz="2400" dirty="0">
                        <a:latin typeface="Book Antiqua" pitchFamily="18" charset="0"/>
                      </a:endParaRPr>
                    </a:p>
                  </a:txBody>
                  <a:tcPr anchor="ctr"/>
                </a:tc>
                <a:tc>
                  <a:txBody>
                    <a:bodyPr/>
                    <a:lstStyle/>
                    <a:p>
                      <a:pPr algn="ctr"/>
                      <a:r>
                        <a:rPr lang="en-US" sz="2400" dirty="0" smtClean="0">
                          <a:latin typeface="+mn-lt"/>
                        </a:rPr>
                        <a:t>46%</a:t>
                      </a:r>
                      <a:endParaRPr lang="en-US" sz="2400" dirty="0">
                        <a:latin typeface="+mn-lt"/>
                      </a:endParaRPr>
                    </a:p>
                  </a:txBody>
                  <a:tcPr anchor="ctr"/>
                </a:tc>
                <a:tc>
                  <a:txBody>
                    <a:bodyPr/>
                    <a:lstStyle/>
                    <a:p>
                      <a:pPr algn="ctr"/>
                      <a:r>
                        <a:rPr lang="en-US" sz="2400" dirty="0" smtClean="0"/>
                        <a:t>60%</a:t>
                      </a:r>
                      <a:endParaRPr lang="en-US" sz="2400" dirty="0">
                        <a:latin typeface="Book Antiqua" pitchFamily="18" charset="0"/>
                      </a:endParaRPr>
                    </a:p>
                  </a:txBody>
                  <a:tcPr anchor="ctr"/>
                </a:tc>
                <a:tc>
                  <a:txBody>
                    <a:bodyPr/>
                    <a:lstStyle/>
                    <a:p>
                      <a:pPr algn="ctr"/>
                      <a:r>
                        <a:rPr lang="en-US" sz="2400" dirty="0" smtClean="0"/>
                        <a:t>63%</a:t>
                      </a:r>
                      <a:endParaRPr lang="en-US" sz="2400" dirty="0">
                        <a:latin typeface="Book Antiqua" pitchFamily="18" charset="0"/>
                      </a:endParaRPr>
                    </a:p>
                  </a:txBody>
                  <a:tcPr anchor="ctr"/>
                </a:tc>
                <a:tc>
                  <a:txBody>
                    <a:bodyPr/>
                    <a:lstStyle/>
                    <a:p>
                      <a:pPr algn="ctr"/>
                      <a:r>
                        <a:rPr lang="en-US" sz="2400" dirty="0" smtClean="0"/>
                        <a:t>61%</a:t>
                      </a:r>
                      <a:endParaRPr lang="en-US" sz="2400" dirty="0">
                        <a:latin typeface="Book Antiqua" pitchFamily="18" charset="0"/>
                      </a:endParaRPr>
                    </a:p>
                  </a:txBody>
                  <a:tcPr anchor="ctr"/>
                </a:tc>
                <a:tc>
                  <a:txBody>
                    <a:bodyPr/>
                    <a:lstStyle/>
                    <a:p>
                      <a:pPr algn="ctr"/>
                      <a:r>
                        <a:rPr lang="en-US" sz="2400" dirty="0" smtClean="0"/>
                        <a:t>58%</a:t>
                      </a:r>
                      <a:endParaRPr lang="en-US" sz="2400" dirty="0">
                        <a:latin typeface="Book Antiqua" pitchFamily="18" charset="0"/>
                      </a:endParaRPr>
                    </a:p>
                  </a:txBody>
                  <a:tcPr anchor="ctr"/>
                </a:tc>
                <a:tc>
                  <a:txBody>
                    <a:bodyPr/>
                    <a:lstStyle/>
                    <a:p>
                      <a:pPr algn="ctr"/>
                      <a:r>
                        <a:rPr lang="en-US" sz="2400" dirty="0" smtClean="0"/>
                        <a:t>48%</a:t>
                      </a:r>
                      <a:endParaRPr lang="en-US" sz="2400" dirty="0">
                        <a:latin typeface="Book Antiqua" pitchFamily="18" charset="0"/>
                      </a:endParaRPr>
                    </a:p>
                  </a:txBody>
                  <a:tcPr anchor="ctr"/>
                </a:tc>
              </a:tr>
              <a:tr h="1554480">
                <a:tc>
                  <a:txBody>
                    <a:bodyPr/>
                    <a:lstStyle/>
                    <a:p>
                      <a:pPr algn="ctr"/>
                      <a:r>
                        <a:rPr lang="en-US" sz="2400" dirty="0" smtClean="0"/>
                        <a:t>Total Violations </a:t>
                      </a:r>
                    </a:p>
                    <a:p>
                      <a:pPr algn="ctr"/>
                      <a:r>
                        <a:rPr lang="en-US" sz="2400" dirty="0" smtClean="0"/>
                        <a:t>Issued </a:t>
                      </a:r>
                      <a:endParaRPr lang="en-US" sz="2400" dirty="0">
                        <a:latin typeface="Book Antiqua" pitchFamily="18" charset="0"/>
                      </a:endParaRPr>
                    </a:p>
                  </a:txBody>
                  <a:tcPr anchor="ctr"/>
                </a:tc>
                <a:tc>
                  <a:txBody>
                    <a:bodyPr/>
                    <a:lstStyle/>
                    <a:p>
                      <a:pPr algn="ctr"/>
                      <a:r>
                        <a:rPr lang="en-US" sz="2400" dirty="0" smtClean="0">
                          <a:latin typeface="+mn-lt"/>
                        </a:rPr>
                        <a:t>1,289</a:t>
                      </a:r>
                      <a:endParaRPr lang="en-US" sz="2400" dirty="0">
                        <a:latin typeface="+mn-lt"/>
                      </a:endParaRPr>
                    </a:p>
                  </a:txBody>
                  <a:tcPr anchor="ctr"/>
                </a:tc>
                <a:tc>
                  <a:txBody>
                    <a:bodyPr/>
                    <a:lstStyle/>
                    <a:p>
                      <a:pPr algn="ctr"/>
                      <a:r>
                        <a:rPr lang="en-US" sz="2400" dirty="0" smtClean="0"/>
                        <a:t>1,552</a:t>
                      </a:r>
                      <a:endParaRPr lang="en-US" sz="2400" dirty="0">
                        <a:latin typeface="Book Antiqua" pitchFamily="18" charset="0"/>
                      </a:endParaRPr>
                    </a:p>
                  </a:txBody>
                  <a:tcPr anchor="ctr"/>
                </a:tc>
                <a:tc>
                  <a:txBody>
                    <a:bodyPr/>
                    <a:lstStyle/>
                    <a:p>
                      <a:pPr algn="ctr"/>
                      <a:r>
                        <a:rPr lang="en-US" sz="2400" dirty="0" smtClean="0">
                          <a:latin typeface="+mn-lt"/>
                        </a:rPr>
                        <a:t>1,160</a:t>
                      </a:r>
                      <a:endParaRPr lang="en-US" sz="2400" dirty="0">
                        <a:latin typeface="Book Antiqua" pitchFamily="18" charset="0"/>
                      </a:endParaRPr>
                    </a:p>
                  </a:txBody>
                  <a:tcPr anchor="ctr"/>
                </a:tc>
                <a:tc>
                  <a:txBody>
                    <a:bodyPr/>
                    <a:lstStyle/>
                    <a:p>
                      <a:pPr algn="ctr"/>
                      <a:r>
                        <a:rPr lang="en-US" sz="2400" dirty="0" smtClean="0">
                          <a:latin typeface="+mn-lt"/>
                        </a:rPr>
                        <a:t>958</a:t>
                      </a:r>
                      <a:endParaRPr lang="en-US" sz="2400" dirty="0">
                        <a:latin typeface="Book Antiqua" pitchFamily="18" charset="0"/>
                      </a:endParaRPr>
                    </a:p>
                  </a:txBody>
                  <a:tcPr anchor="ctr"/>
                </a:tc>
                <a:tc>
                  <a:txBody>
                    <a:bodyPr/>
                    <a:lstStyle/>
                    <a:p>
                      <a:pPr algn="ctr"/>
                      <a:r>
                        <a:rPr lang="en-US" sz="2400" dirty="0" smtClean="0">
                          <a:latin typeface="+mn-lt"/>
                        </a:rPr>
                        <a:t>1,088</a:t>
                      </a:r>
                      <a:endParaRPr lang="en-US" sz="2400" dirty="0">
                        <a:latin typeface="Book Antiqua" pitchFamily="18" charset="0"/>
                      </a:endParaRPr>
                    </a:p>
                  </a:txBody>
                  <a:tcPr anchor="ctr"/>
                </a:tc>
                <a:tc>
                  <a:txBody>
                    <a:bodyPr/>
                    <a:lstStyle/>
                    <a:p>
                      <a:pPr algn="ctr"/>
                      <a:r>
                        <a:rPr lang="en-US" sz="2400" dirty="0" smtClean="0">
                          <a:latin typeface="+mn-lt"/>
                        </a:rPr>
                        <a:t>615</a:t>
                      </a:r>
                      <a:endParaRPr lang="en-US" sz="2400" dirty="0">
                        <a:latin typeface="Book Antiqua" pitchFamily="18" charset="0"/>
                      </a:endParaRPr>
                    </a:p>
                  </a:txBody>
                  <a:tcPr anchor="ctr"/>
                </a:tc>
              </a:tr>
            </a:tbl>
          </a:graphicData>
        </a:graphic>
      </p:graphicFrame>
      <p:sp>
        <p:nvSpPr>
          <p:cNvPr id="3" name="Slide Number Placeholder 2"/>
          <p:cNvSpPr>
            <a:spLocks noGrp="1"/>
          </p:cNvSpPr>
          <p:nvPr>
            <p:ph type="sldNum" sz="quarter" idx="12"/>
          </p:nvPr>
        </p:nvSpPr>
        <p:spPr/>
        <p:txBody>
          <a:bodyPr/>
          <a:lstStyle/>
          <a:p>
            <a:fld id="{C6AA744D-2B06-4248-B54F-6A7F426D9BD1}" type="slidenum">
              <a:rPr lang="en-US" smtClean="0"/>
              <a:pPr/>
              <a:t>5</a:t>
            </a:fld>
            <a:endParaRPr lang="en-US" dirty="0"/>
          </a:p>
        </p:txBody>
      </p:sp>
    </p:spTree>
    <p:extLst>
      <p:ext uri="{BB962C8B-B14F-4D97-AF65-F5344CB8AC3E}">
        <p14:creationId xmlns:p14="http://schemas.microsoft.com/office/powerpoint/2010/main" val="277135030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4800" b="1" dirty="0" smtClean="0"/>
          </a:p>
          <a:p>
            <a:pPr marL="0" indent="0" algn="ctr">
              <a:buNone/>
            </a:pPr>
            <a:r>
              <a:rPr lang="en-US" sz="4800" b="1" dirty="0" smtClean="0"/>
              <a:t>Food Safety and Modernization Act (FSMA)</a:t>
            </a:r>
            <a:endParaRPr lang="en-US" sz="4800" b="1"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50</a:t>
            </a:fld>
            <a:endParaRPr lang="en-US" dirty="0"/>
          </a:p>
        </p:txBody>
      </p:sp>
    </p:spTree>
    <p:extLst>
      <p:ext uri="{BB962C8B-B14F-4D97-AF65-F5344CB8AC3E}">
        <p14:creationId xmlns:p14="http://schemas.microsoft.com/office/powerpoint/2010/main" val="34069135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26894"/>
            <a:ext cx="8458200" cy="1062318"/>
          </a:xfrm>
        </p:spPr>
        <p:txBody>
          <a:bodyPr>
            <a:noAutofit/>
          </a:bodyPr>
          <a:lstStyle/>
          <a:p>
            <a:pPr algn="ctr"/>
            <a:r>
              <a:rPr lang="en-US" sz="3600" b="1" dirty="0" smtClean="0"/>
              <a:t>Food Safety </a:t>
            </a:r>
            <a:br>
              <a:rPr lang="en-US" sz="3600" b="1" dirty="0" smtClean="0"/>
            </a:br>
            <a:r>
              <a:rPr lang="en-US" sz="3600" b="1" dirty="0" smtClean="0"/>
              <a:t>Modernization Act of 2011</a:t>
            </a:r>
            <a:endParaRPr lang="en-US" sz="3600" b="1" dirty="0"/>
          </a:p>
        </p:txBody>
      </p:sp>
      <p:sp>
        <p:nvSpPr>
          <p:cNvPr id="3" name="Content Placeholder 2"/>
          <p:cNvSpPr>
            <a:spLocks noGrp="1"/>
          </p:cNvSpPr>
          <p:nvPr>
            <p:ph idx="1"/>
          </p:nvPr>
        </p:nvSpPr>
        <p:spPr/>
        <p:txBody>
          <a:bodyPr>
            <a:normAutofit/>
          </a:bodyPr>
          <a:lstStyle/>
          <a:p>
            <a:r>
              <a:rPr lang="en-US" dirty="0" smtClean="0"/>
              <a:t>Signed into law on Jan. 4, 2011</a:t>
            </a:r>
            <a:endParaRPr lang="en-US" i="1" dirty="0" smtClean="0"/>
          </a:p>
          <a:p>
            <a:r>
              <a:rPr lang="en-US" u="sng" dirty="0" smtClean="0"/>
              <a:t>Greatly</a:t>
            </a:r>
            <a:r>
              <a:rPr lang="en-US" dirty="0" smtClean="0"/>
              <a:t> expands FDA’s authority to regulate the U.S. food supply</a:t>
            </a:r>
          </a:p>
          <a:p>
            <a:pPr lvl="1"/>
            <a:r>
              <a:rPr lang="en-US" sz="3000" dirty="0" smtClean="0"/>
              <a:t>Mandates that FDA create a </a:t>
            </a:r>
            <a:r>
              <a:rPr lang="en-US" sz="3000" b="1" u="sng" dirty="0" smtClean="0">
                <a:solidFill>
                  <a:srgbClr val="FF0000"/>
                </a:solidFill>
              </a:rPr>
              <a:t>new prevention-based regulatory system</a:t>
            </a:r>
            <a:r>
              <a:rPr lang="en-US" sz="3000" dirty="0" smtClean="0"/>
              <a:t> to ensure the safety of food/feed products</a:t>
            </a:r>
          </a:p>
          <a:p>
            <a:pPr lvl="1"/>
            <a:r>
              <a:rPr lang="en-US" sz="3000" dirty="0" smtClean="0"/>
              <a:t>Requires FDA to develop and issue more than 50 regulations and/or guidance documents</a:t>
            </a:r>
            <a:endParaRPr lang="en-US" sz="3000"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51</a:t>
            </a:fld>
            <a:endParaRPr lang="en-US" dirty="0"/>
          </a:p>
        </p:txBody>
      </p:sp>
    </p:spTree>
    <p:extLst>
      <p:ext uri="{BB962C8B-B14F-4D97-AF65-F5344CB8AC3E}">
        <p14:creationId xmlns:p14="http://schemas.microsoft.com/office/powerpoint/2010/main" val="3518285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600" b="1" dirty="0" smtClean="0"/>
              <a:t>FSMA – Some Key Requirements</a:t>
            </a:r>
            <a:endParaRPr lang="en-US" sz="3600" dirty="0"/>
          </a:p>
        </p:txBody>
      </p:sp>
      <p:sp>
        <p:nvSpPr>
          <p:cNvPr id="3" name="Content Placeholder 2"/>
          <p:cNvSpPr>
            <a:spLocks noGrp="1"/>
          </p:cNvSpPr>
          <p:nvPr>
            <p:ph idx="1"/>
          </p:nvPr>
        </p:nvSpPr>
        <p:spPr>
          <a:xfrm>
            <a:off x="228600" y="1328057"/>
            <a:ext cx="8686800" cy="4982378"/>
          </a:xfrm>
        </p:spPr>
        <p:txBody>
          <a:bodyPr>
            <a:normAutofit/>
          </a:bodyPr>
          <a:lstStyle/>
          <a:p>
            <a:r>
              <a:rPr lang="en-US" b="1" dirty="0" smtClean="0"/>
              <a:t>Facility Registration </a:t>
            </a:r>
            <a:r>
              <a:rPr lang="en-US" dirty="0" smtClean="0"/>
              <a:t>is required with FDA </a:t>
            </a:r>
            <a:r>
              <a:rPr lang="en-US" u="sng" dirty="0" smtClean="0"/>
              <a:t>every two years during last calendar quarter of even numbered years</a:t>
            </a:r>
          </a:p>
          <a:p>
            <a:r>
              <a:rPr lang="en-US" dirty="0" smtClean="0"/>
              <a:t>FDA granted </a:t>
            </a:r>
            <a:r>
              <a:rPr lang="en-US" u="sng" dirty="0" smtClean="0"/>
              <a:t>expanded</a:t>
            </a:r>
            <a:r>
              <a:rPr lang="en-US" dirty="0" smtClean="0"/>
              <a:t> authority to </a:t>
            </a:r>
            <a:r>
              <a:rPr lang="en-US" b="1" dirty="0" smtClean="0"/>
              <a:t>administratively detain</a:t>
            </a:r>
            <a:r>
              <a:rPr lang="en-US" dirty="0" smtClean="0"/>
              <a:t> food/feed products</a:t>
            </a:r>
          </a:p>
          <a:p>
            <a:r>
              <a:rPr lang="en-US" dirty="0"/>
              <a:t>FDA granted </a:t>
            </a:r>
            <a:r>
              <a:rPr lang="en-US" dirty="0" smtClean="0"/>
              <a:t>authority to issue </a:t>
            </a:r>
            <a:r>
              <a:rPr lang="en-US" b="1" dirty="0"/>
              <a:t>mandatory recall </a:t>
            </a:r>
            <a:r>
              <a:rPr lang="en-US" dirty="0"/>
              <a:t>notices to </a:t>
            </a:r>
            <a:r>
              <a:rPr lang="en-US" dirty="0" smtClean="0"/>
              <a:t>facilities</a:t>
            </a:r>
          </a:p>
          <a:p>
            <a:r>
              <a:rPr lang="en-US" dirty="0"/>
              <a:t>FDA granted </a:t>
            </a:r>
            <a:r>
              <a:rPr lang="en-US" u="sng" dirty="0"/>
              <a:t>expanded</a:t>
            </a:r>
            <a:r>
              <a:rPr lang="en-US" dirty="0"/>
              <a:t> authority to </a:t>
            </a:r>
            <a:r>
              <a:rPr lang="en-US" b="1" dirty="0"/>
              <a:t>access food- records</a:t>
            </a:r>
          </a:p>
          <a:p>
            <a:endParaRPr lang="en-US" dirty="0"/>
          </a:p>
          <a:p>
            <a:endParaRPr lang="en-US" dirty="0" smtClean="0"/>
          </a:p>
          <a:p>
            <a:pPr marL="0" inden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52</a:t>
            </a:fld>
            <a:endParaRPr lang="en-US" dirty="0"/>
          </a:p>
        </p:txBody>
      </p:sp>
    </p:spTree>
    <p:extLst>
      <p:ext uri="{BB962C8B-B14F-4D97-AF65-F5344CB8AC3E}">
        <p14:creationId xmlns:p14="http://schemas.microsoft.com/office/powerpoint/2010/main" val="637203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51167"/>
            <a:ext cx="8828315" cy="943113"/>
          </a:xfrm>
        </p:spPr>
        <p:txBody>
          <a:bodyPr>
            <a:noAutofit/>
          </a:bodyPr>
          <a:lstStyle/>
          <a:p>
            <a:r>
              <a:rPr lang="en-US" sz="3600" dirty="0" smtClean="0"/>
              <a:t>Inspections – Inspections</a:t>
            </a:r>
            <a:r>
              <a:rPr lang="en-US" sz="3600" dirty="0"/>
              <a:t> – </a:t>
            </a:r>
            <a:r>
              <a:rPr lang="en-US" sz="3600" dirty="0" smtClean="0"/>
              <a:t>Inspections</a:t>
            </a:r>
            <a:endParaRPr lang="en-US" sz="3600" dirty="0"/>
          </a:p>
        </p:txBody>
      </p:sp>
      <p:sp>
        <p:nvSpPr>
          <p:cNvPr id="3" name="Content Placeholder 2"/>
          <p:cNvSpPr>
            <a:spLocks noGrp="1"/>
          </p:cNvSpPr>
          <p:nvPr>
            <p:ph idx="1"/>
          </p:nvPr>
        </p:nvSpPr>
        <p:spPr>
          <a:xfrm>
            <a:off x="174171" y="1207184"/>
            <a:ext cx="8828315" cy="4918979"/>
          </a:xfrm>
        </p:spPr>
        <p:txBody>
          <a:bodyPr>
            <a:normAutofit/>
          </a:bodyPr>
          <a:lstStyle/>
          <a:p>
            <a:r>
              <a:rPr lang="en-US" sz="3600" dirty="0" smtClean="0"/>
              <a:t>FSMA mandated that FDA </a:t>
            </a:r>
            <a:r>
              <a:rPr lang="en-US" sz="3600" b="1" dirty="0" smtClean="0"/>
              <a:t>inspect </a:t>
            </a:r>
            <a:r>
              <a:rPr lang="en-US" sz="3600" u="sng" dirty="0" smtClean="0"/>
              <a:t>all</a:t>
            </a:r>
            <a:r>
              <a:rPr lang="en-US" sz="3600" dirty="0" smtClean="0"/>
              <a:t> food/grain/feed </a:t>
            </a:r>
            <a:r>
              <a:rPr lang="en-US" sz="3600" dirty="0"/>
              <a:t>facilities</a:t>
            </a:r>
          </a:p>
          <a:p>
            <a:pPr lvl="1"/>
            <a:r>
              <a:rPr lang="en-US" sz="3600" dirty="0"/>
              <a:t>Initial inspections within 5 years (high-risk), 7 years (low-risk)</a:t>
            </a:r>
          </a:p>
          <a:p>
            <a:pPr lvl="1"/>
            <a:r>
              <a:rPr lang="en-US" sz="3600" dirty="0"/>
              <a:t>Subsequent inspections every 3 years (high-risk) to 5 years (low-risk</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53</a:t>
            </a:fld>
            <a:endParaRPr lang="en-US" dirty="0"/>
          </a:p>
        </p:txBody>
      </p:sp>
    </p:spTree>
    <p:extLst>
      <p:ext uri="{BB962C8B-B14F-4D97-AF65-F5344CB8AC3E}">
        <p14:creationId xmlns:p14="http://schemas.microsoft.com/office/powerpoint/2010/main" val="1716050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19" y="22860"/>
            <a:ext cx="7470181" cy="762000"/>
          </a:xfrm>
        </p:spPr>
        <p:txBody>
          <a:bodyPr>
            <a:normAutofit/>
          </a:bodyPr>
          <a:lstStyle/>
          <a:p>
            <a:r>
              <a:rPr lang="en-US" b="1" dirty="0" smtClean="0"/>
              <a:t>FSMA Court-Established Deadlines</a:t>
            </a:r>
            <a:endParaRPr lang="en-US" b="1" dirty="0"/>
          </a:p>
        </p:txBody>
      </p:sp>
      <p:sp>
        <p:nvSpPr>
          <p:cNvPr id="3" name="Content Placeholder 2"/>
          <p:cNvSpPr>
            <a:spLocks noGrp="1"/>
          </p:cNvSpPr>
          <p:nvPr>
            <p:ph idx="1"/>
          </p:nvPr>
        </p:nvSpPr>
        <p:spPr/>
        <p:txBody>
          <a:bodyPr/>
          <a:lstStyle/>
          <a:p>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871022683"/>
              </p:ext>
            </p:extLst>
          </p:nvPr>
        </p:nvGraphicFramePr>
        <p:xfrm>
          <a:off x="0" y="-1132"/>
          <a:ext cx="9144000" cy="7034446"/>
        </p:xfrm>
        <a:graphic>
          <a:graphicData uri="http://schemas.openxmlformats.org/drawingml/2006/table">
            <a:tbl>
              <a:tblPr firstRow="1" bandRow="1">
                <a:tableStyleId>{5C22544A-7EE6-4342-B048-85BDC9FD1C3A}</a:tableStyleId>
              </a:tblPr>
              <a:tblGrid>
                <a:gridCol w="5734594"/>
                <a:gridCol w="3409406"/>
              </a:tblGrid>
              <a:tr h="1739488">
                <a:tc>
                  <a:txBody>
                    <a:bodyPr/>
                    <a:lstStyle/>
                    <a:p>
                      <a:pPr algn="ctr"/>
                      <a:r>
                        <a:rPr lang="en-US" sz="3600" b="1" dirty="0" smtClean="0"/>
                        <a:t>Subject of Rule</a:t>
                      </a:r>
                      <a:endParaRPr lang="en-US" sz="3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600" b="1" dirty="0" smtClean="0">
                          <a:solidFill>
                            <a:schemeClr val="bg1"/>
                          </a:solidFill>
                        </a:rPr>
                        <a:t>Date for Issuing Final</a:t>
                      </a:r>
                      <a:r>
                        <a:rPr lang="en-US" sz="3600" b="1" baseline="0" dirty="0" smtClean="0">
                          <a:solidFill>
                            <a:schemeClr val="bg1"/>
                          </a:solidFill>
                        </a:rPr>
                        <a:t> Rule</a:t>
                      </a:r>
                      <a:endParaRPr lang="en-US" sz="3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68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t>Current Good Manufacturing Practice (CGMPs) and Preventive Controls – Human Food and Animal Feed </a:t>
                      </a:r>
                      <a:endParaRPr lang="en-US" sz="32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t>Aug. 30, 2015</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1" i="1" dirty="0" smtClean="0"/>
                        <a:t>(Sept. 17, 2015)</a:t>
                      </a:r>
                      <a:endParaRPr lang="en-US" sz="3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598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t>Foreign Supplier            Verification Programs </a:t>
                      </a:r>
                      <a:endParaRPr lang="en-US" sz="32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t>Oct. 31, 2015</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1" i="1" dirty="0" smtClean="0"/>
                        <a:t>(Nov. 27, 2015)</a:t>
                      </a:r>
                      <a:endParaRPr lang="en-US" sz="3200"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54261">
                <a:tc>
                  <a:txBody>
                    <a:bodyPr/>
                    <a:lstStyle/>
                    <a:p>
                      <a:pPr algn="ctr"/>
                      <a:r>
                        <a:rPr lang="en-US" sz="3200" b="1" dirty="0" smtClean="0"/>
                        <a:t>Sanitary Transportation               of Food/Feed</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1" dirty="0" smtClean="0"/>
                        <a:t>March 31, 2016</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C6AA744D-2B06-4248-B54F-6A7F426D9BD1}" type="slidenum">
              <a:rPr lang="en-US" smtClean="0"/>
              <a:pPr/>
              <a:t>54</a:t>
            </a:fld>
            <a:endParaRPr lang="en-US" dirty="0"/>
          </a:p>
        </p:txBody>
      </p:sp>
    </p:spTree>
    <p:extLst>
      <p:ext uri="{BB962C8B-B14F-4D97-AF65-F5344CB8AC3E}">
        <p14:creationId xmlns:p14="http://schemas.microsoft.com/office/powerpoint/2010/main" val="27326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5850"/>
          </a:xfrm>
        </p:spPr>
        <p:txBody>
          <a:bodyPr>
            <a:normAutofit/>
          </a:bodyPr>
          <a:lstStyle/>
          <a:p>
            <a:pPr algn="ctr"/>
            <a:r>
              <a:rPr lang="en-US" sz="3600" dirty="0" smtClean="0"/>
              <a:t>Impact of FSMA Rulemakings</a:t>
            </a:r>
            <a:endParaRPr lang="en-US" sz="3600" dirty="0"/>
          </a:p>
        </p:txBody>
      </p:sp>
      <p:sp>
        <p:nvSpPr>
          <p:cNvPr id="3" name="Content Placeholder 2"/>
          <p:cNvSpPr>
            <a:spLocks noGrp="1"/>
          </p:cNvSpPr>
          <p:nvPr>
            <p:ph idx="1"/>
          </p:nvPr>
        </p:nvSpPr>
        <p:spPr/>
        <p:txBody>
          <a:bodyPr/>
          <a:lstStyle/>
          <a:p>
            <a:r>
              <a:rPr lang="en-US" b="1" dirty="0" smtClean="0"/>
              <a:t>Human Food and Animal Food CGMPs and Preventive Controls</a:t>
            </a:r>
          </a:p>
          <a:p>
            <a:pPr lvl="1"/>
            <a:r>
              <a:rPr lang="en-US" dirty="0" smtClean="0"/>
              <a:t>Facilities </a:t>
            </a:r>
            <a:r>
              <a:rPr lang="en-US" b="1" i="1" dirty="0" smtClean="0"/>
              <a:t>“solely engaged” </a:t>
            </a:r>
            <a:r>
              <a:rPr lang="en-US" dirty="0" smtClean="0"/>
              <a:t>in storing grain and oilseeds are exempt</a:t>
            </a:r>
          </a:p>
          <a:p>
            <a:r>
              <a:rPr lang="en-US" b="1" dirty="0"/>
              <a:t>Foreign Supplier </a:t>
            </a:r>
            <a:r>
              <a:rPr lang="en-US" b="1" dirty="0" smtClean="0"/>
              <a:t>Verification Programs</a:t>
            </a:r>
          </a:p>
          <a:p>
            <a:pPr lvl="1"/>
            <a:r>
              <a:rPr lang="en-US" dirty="0" smtClean="0"/>
              <a:t>Applies to </a:t>
            </a:r>
            <a:r>
              <a:rPr lang="en-US" b="1" i="1" dirty="0" smtClean="0"/>
              <a:t>importers</a:t>
            </a:r>
            <a:r>
              <a:rPr lang="en-US" dirty="0" smtClean="0"/>
              <a:t> of grains and oils - </a:t>
            </a:r>
            <a:r>
              <a:rPr lang="en-US" b="1" i="1" dirty="0" smtClean="0"/>
              <a:t>could include a grain elevator</a:t>
            </a:r>
          </a:p>
          <a:p>
            <a:r>
              <a:rPr lang="en-US" b="1" dirty="0" smtClean="0"/>
              <a:t>Sanitary Transportation of Food</a:t>
            </a:r>
          </a:p>
          <a:p>
            <a:pPr lvl="1"/>
            <a:r>
              <a:rPr lang="en-US" dirty="0" smtClean="0"/>
              <a:t>Will apply to grain elevators</a:t>
            </a:r>
          </a:p>
          <a:p>
            <a:pPr lvl="1"/>
            <a:endParaRPr lang="en-US" b="1" i="1" dirty="0"/>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55</a:t>
            </a:fld>
            <a:endParaRPr lang="en-US" dirty="0"/>
          </a:p>
        </p:txBody>
      </p:sp>
    </p:spTree>
    <p:extLst>
      <p:ext uri="{BB962C8B-B14F-4D97-AF65-F5344CB8AC3E}">
        <p14:creationId xmlns:p14="http://schemas.microsoft.com/office/powerpoint/2010/main" val="2801593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algn="ctr">
              <a:buNone/>
            </a:pPr>
            <a:endParaRPr lang="en-US" dirty="0" smtClean="0">
              <a:solidFill>
                <a:srgbClr val="C00000"/>
              </a:solidFill>
              <a:latin typeface="Calibri" pitchFamily="34" charset="0"/>
            </a:endParaRPr>
          </a:p>
          <a:p>
            <a:pPr algn="ctr">
              <a:buNone/>
            </a:pPr>
            <a:r>
              <a:rPr lang="en-US" dirty="0" smtClean="0">
                <a:solidFill>
                  <a:srgbClr val="C00000"/>
                </a:solidFill>
                <a:latin typeface="Calibri" pitchFamily="34" charset="0"/>
              </a:rPr>
              <a:t>National Grain and Feed Association</a:t>
            </a:r>
          </a:p>
          <a:p>
            <a:pPr algn="ctr">
              <a:buNone/>
            </a:pPr>
            <a:r>
              <a:rPr lang="en-US" dirty="0" smtClean="0">
                <a:latin typeface="Calibri" pitchFamily="34" charset="0"/>
              </a:rPr>
              <a:t>1250 I Street, N.W.</a:t>
            </a:r>
          </a:p>
          <a:p>
            <a:pPr algn="ctr">
              <a:buNone/>
            </a:pPr>
            <a:r>
              <a:rPr lang="en-US" dirty="0" smtClean="0">
                <a:latin typeface="Calibri" pitchFamily="34" charset="0"/>
              </a:rPr>
              <a:t>Suite 1003</a:t>
            </a:r>
          </a:p>
          <a:p>
            <a:pPr algn="ctr">
              <a:buNone/>
            </a:pPr>
            <a:r>
              <a:rPr lang="en-US" dirty="0" smtClean="0">
                <a:latin typeface="Calibri" pitchFamily="34" charset="0"/>
              </a:rPr>
              <a:t>Washington, DC 20005</a:t>
            </a:r>
          </a:p>
          <a:p>
            <a:pPr algn="ctr">
              <a:buNone/>
            </a:pPr>
            <a:endParaRPr lang="en-US" dirty="0" smtClean="0">
              <a:latin typeface="Calibri" pitchFamily="34" charset="0"/>
            </a:endParaRPr>
          </a:p>
          <a:p>
            <a:pPr algn="ctr">
              <a:buNone/>
            </a:pPr>
            <a:r>
              <a:rPr lang="en-US" sz="2800" dirty="0" smtClean="0">
                <a:solidFill>
                  <a:srgbClr val="C00000"/>
                </a:solidFill>
                <a:latin typeface="Calibri" pitchFamily="34" charset="0"/>
              </a:rPr>
              <a:t>Jess McCluer</a:t>
            </a:r>
          </a:p>
          <a:p>
            <a:pPr algn="ctr">
              <a:buNone/>
            </a:pPr>
            <a:r>
              <a:rPr lang="en-US" dirty="0" smtClean="0">
                <a:latin typeface="Calibri" pitchFamily="34" charset="0"/>
              </a:rPr>
              <a:t>202-289-0873  |   jmccluer@ngfa.org</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56</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A744D-2B06-4248-B54F-6A7F426D9BD1}" type="slidenum">
              <a:rPr lang="en-US" smtClean="0"/>
              <a:pPr/>
              <a:t>6</a:t>
            </a:fld>
            <a:endParaRPr lang="en-US" dirty="0"/>
          </a:p>
        </p:txBody>
      </p:sp>
      <p:pic>
        <p:nvPicPr>
          <p:cNvPr id="3074" name="Picture 2" descr="https://connmaciel.files.wordpress.com/2015/10/top-10-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2439" cy="642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331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rPr>
              <a:t>Most Frequently Cited OSHA Standards in Grain Handling Industry</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smtClean="0">
                <a:latin typeface="Calibri" pitchFamily="34" charset="0"/>
                <a:cs typeface="Calibri" pitchFamily="34" charset="0"/>
              </a:rPr>
              <a:t>Most frequently cited standards in 1910.272 include:</a:t>
            </a:r>
          </a:p>
          <a:p>
            <a:pPr lvl="0"/>
            <a:r>
              <a:rPr lang="en-US" dirty="0" smtClean="0">
                <a:latin typeface="Calibri" pitchFamily="34" charset="0"/>
              </a:rPr>
              <a:t>1910.272 J01 – failure to implement a written housekeeping program for fugitive dust.</a:t>
            </a:r>
          </a:p>
          <a:p>
            <a:pPr lvl="0"/>
            <a:r>
              <a:rPr lang="en-US" dirty="0" smtClean="0">
                <a:latin typeface="Calibri" pitchFamily="34" charset="0"/>
              </a:rPr>
              <a:t>1910.272 J02II – failure to immediately remove fugitive dust accumulations, or provide equivalent protection.</a:t>
            </a:r>
          </a:p>
          <a:p>
            <a:r>
              <a:rPr lang="en-US" dirty="0" smtClean="0">
                <a:latin typeface="Calibri" pitchFamily="34" charset="0"/>
              </a:rPr>
              <a:t>1910.272 G01 III – failure to test the atmosphere within a bin before employees enter.</a:t>
            </a:r>
          </a:p>
          <a:p>
            <a:r>
              <a:rPr lang="en-US" dirty="0" smtClean="0">
                <a:latin typeface="Calibri" pitchFamily="34" charset="0"/>
              </a:rPr>
              <a:t>1910.272 G01 II – failure to deenergize and disconnect all equipment in a grain storage. </a:t>
            </a:r>
          </a:p>
          <a:p>
            <a:r>
              <a:rPr lang="en-US" dirty="0" smtClean="0">
                <a:latin typeface="Calibri" pitchFamily="34" charset="0"/>
              </a:rPr>
              <a:t>1910.272 M03 – failure to maintain a certification record of performed preventative maintenance inspections.</a:t>
            </a:r>
          </a:p>
          <a:p>
            <a:r>
              <a:rPr lang="en-US" dirty="0" smtClean="0">
                <a:latin typeface="Calibri" pitchFamily="34" charset="0"/>
              </a:rPr>
              <a:t>1910.272 G01 I – failure to issue a permit prior to entering the bin.</a:t>
            </a:r>
          </a:p>
          <a:p>
            <a:r>
              <a:rPr lang="en-US" dirty="0" smtClean="0">
                <a:latin typeface="Calibri" pitchFamily="34" charset="0"/>
              </a:rPr>
              <a:t>1910.272 G04 – failure to provide rescue equipment suitable for the bin being entered.</a:t>
            </a:r>
          </a:p>
          <a:p>
            <a:r>
              <a:rPr lang="en-US" dirty="0" smtClean="0">
                <a:latin typeface="Calibri" pitchFamily="34" charset="0"/>
              </a:rPr>
              <a:t>1910.272 D – failure to implement an emergency action plan.</a:t>
            </a:r>
          </a:p>
          <a:p>
            <a:pPr lvl="0"/>
            <a:r>
              <a:rPr lang="en-US" dirty="0" smtClean="0">
                <a:latin typeface="Calibri" pitchFamily="34" charset="0"/>
              </a:rPr>
              <a:t>1910.272 E02 – failure to train employees for special tasks, such as bin entry.</a:t>
            </a:r>
          </a:p>
          <a:p>
            <a:pPr lvl="0"/>
            <a:r>
              <a:rPr lang="en-US" dirty="0" smtClean="0">
                <a:latin typeface="Calibri" pitchFamily="34" charset="0"/>
              </a:rPr>
              <a:t>1910.272 G02 – failure to provide lifelines and harnesses for employees entering the bin at or above the level of the grain.</a:t>
            </a:r>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7</a:t>
            </a:fld>
            <a:endParaRPr lang="en-US" dirty="0"/>
          </a:p>
        </p:txBody>
      </p:sp>
    </p:spTree>
    <p:extLst>
      <p:ext uri="{BB962C8B-B14F-4D97-AF65-F5344CB8AC3E}">
        <p14:creationId xmlns:p14="http://schemas.microsoft.com/office/powerpoint/2010/main" val="18589932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OSHA’s Budget</a:t>
            </a:r>
            <a:endParaRPr lang="en-US" dirty="0"/>
          </a:p>
        </p:txBody>
      </p:sp>
      <p:pic>
        <p:nvPicPr>
          <p:cNvPr id="4" name="Picture 3"/>
          <p:cNvPicPr>
            <a:picLocks noChangeAspect="1"/>
          </p:cNvPicPr>
          <p:nvPr/>
        </p:nvPicPr>
        <p:blipFill rotWithShape="1">
          <a:blip r:embed="rId3"/>
          <a:srcRect t="19490"/>
          <a:stretch/>
        </p:blipFill>
        <p:spPr>
          <a:xfrm>
            <a:off x="233353" y="1702558"/>
            <a:ext cx="8609059" cy="3861861"/>
          </a:xfrm>
          <a:prstGeom prst="rect">
            <a:avLst/>
          </a:prstGeom>
        </p:spPr>
      </p:pic>
      <p:sp>
        <p:nvSpPr>
          <p:cNvPr id="3" name="Slide Number Placeholder 2"/>
          <p:cNvSpPr>
            <a:spLocks noGrp="1"/>
          </p:cNvSpPr>
          <p:nvPr>
            <p:ph type="sldNum" sz="quarter" idx="12"/>
          </p:nvPr>
        </p:nvSpPr>
        <p:spPr/>
        <p:txBody>
          <a:bodyPr/>
          <a:lstStyle/>
          <a:p>
            <a:fld id="{C6AA744D-2B06-4248-B54F-6A7F426D9BD1}" type="slidenum">
              <a:rPr lang="en-US" smtClean="0"/>
              <a:pPr/>
              <a:t>8</a:t>
            </a:fld>
            <a:endParaRPr lang="en-US" dirty="0"/>
          </a:p>
        </p:txBody>
      </p:sp>
    </p:spTree>
    <p:extLst>
      <p:ext uri="{BB962C8B-B14F-4D97-AF65-F5344CB8AC3E}">
        <p14:creationId xmlns:p14="http://schemas.microsoft.com/office/powerpoint/2010/main" val="33418478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a:t>
            </a:r>
            <a:r>
              <a:rPr lang="en-US" dirty="0" smtClean="0"/>
              <a:t>Budget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agency’s funding has remained at roughly the same amount for the previous </a:t>
            </a:r>
            <a:r>
              <a:rPr lang="en-US" dirty="0" smtClean="0"/>
              <a:t>three </a:t>
            </a:r>
            <a:r>
              <a:rPr lang="en-US" dirty="0"/>
              <a:t>fiscal years</a:t>
            </a:r>
            <a:r>
              <a:rPr lang="en-US" dirty="0" smtClean="0"/>
              <a:t>.  </a:t>
            </a:r>
          </a:p>
          <a:p>
            <a:pPr marL="0" indent="0">
              <a:buNone/>
            </a:pPr>
            <a:endParaRPr lang="en-US" dirty="0" smtClean="0"/>
          </a:p>
          <a:p>
            <a:pPr marL="0" indent="0">
              <a:buNone/>
            </a:pPr>
            <a:r>
              <a:rPr lang="en-US" dirty="0" smtClean="0"/>
              <a:t>Majority of cuts have been to the compliance assistance programs. Minor increase to enforcement and whistleblower programs. </a:t>
            </a:r>
            <a:endParaRPr lang="en-US" dirty="0"/>
          </a:p>
          <a:p>
            <a:pPr marL="0" indent="0">
              <a:buNone/>
            </a:pPr>
            <a:endParaRPr lang="sv-SE" dirty="0"/>
          </a:p>
          <a:p>
            <a:r>
              <a:rPr lang="sv-SE" dirty="0" smtClean="0"/>
              <a:t>FY </a:t>
            </a:r>
            <a:r>
              <a:rPr lang="sv-SE" dirty="0"/>
              <a:t>2013: $</a:t>
            </a:r>
            <a:r>
              <a:rPr lang="sv-SE" dirty="0" smtClean="0"/>
              <a:t>535 million</a:t>
            </a:r>
            <a:endParaRPr lang="sv-SE" dirty="0"/>
          </a:p>
          <a:p>
            <a:r>
              <a:rPr lang="sv-SE" dirty="0"/>
              <a:t>FY 2014: $</a:t>
            </a:r>
            <a:r>
              <a:rPr lang="sv-SE" dirty="0" smtClean="0"/>
              <a:t>552 million</a:t>
            </a:r>
            <a:endParaRPr lang="sv-SE" dirty="0"/>
          </a:p>
          <a:p>
            <a:r>
              <a:rPr lang="sv-SE" dirty="0"/>
              <a:t>FY </a:t>
            </a:r>
            <a:r>
              <a:rPr lang="sv-SE" dirty="0" smtClean="0"/>
              <a:t>2015</a:t>
            </a:r>
            <a:r>
              <a:rPr lang="en-US" dirty="0" smtClean="0"/>
              <a:t>: $553 </a:t>
            </a:r>
            <a:r>
              <a:rPr lang="en-US" dirty="0"/>
              <a:t>million</a:t>
            </a:r>
            <a:endParaRPr lang="sv-SE" dirty="0"/>
          </a:p>
          <a:p>
            <a:r>
              <a:rPr lang="en-US" dirty="0" smtClean="0"/>
              <a:t>FY 2016: $552 million</a:t>
            </a:r>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6AA744D-2B06-4248-B54F-6A7F426D9BD1}" type="slidenum">
              <a:rPr lang="en-US" smtClean="0"/>
              <a:pPr/>
              <a:t>9</a:t>
            </a:fld>
            <a:endParaRPr lang="en-US" dirty="0"/>
          </a:p>
        </p:txBody>
      </p:sp>
    </p:spTree>
    <p:extLst>
      <p:ext uri="{BB962C8B-B14F-4D97-AF65-F5344CB8AC3E}">
        <p14:creationId xmlns:p14="http://schemas.microsoft.com/office/powerpoint/2010/main" val="15564532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4357</TotalTime>
  <Words>4356</Words>
  <Application>Microsoft Office PowerPoint</Application>
  <PresentationFormat>On-screen Show (4:3)</PresentationFormat>
  <Paragraphs>542</Paragraphs>
  <Slides>56</Slides>
  <Notes>52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Top Regulatory Issues Facing the Grain, Feed and Processing  Industry in 2016 </vt:lpstr>
      <vt:lpstr>Overview of Presentation</vt:lpstr>
      <vt:lpstr>PowerPoint Presentation</vt:lpstr>
      <vt:lpstr>Regional and Local Emphasis Programs FY 16</vt:lpstr>
      <vt:lpstr>Proactive Targeting Philosophy</vt:lpstr>
      <vt:lpstr>PowerPoint Presentation</vt:lpstr>
      <vt:lpstr>Most Frequently Cited OSHA Standards in Grain Handling Industry</vt:lpstr>
      <vt:lpstr>OSHA’s Budget</vt:lpstr>
      <vt:lpstr>OSHA Budget</vt:lpstr>
      <vt:lpstr>Key Areas to Watch in 2016</vt:lpstr>
      <vt:lpstr>Sub regulatory Problems</vt:lpstr>
      <vt:lpstr>Increased OSHA Penalties </vt:lpstr>
      <vt:lpstr>Increased OSHA Penalties (cont.)</vt:lpstr>
      <vt:lpstr>OSHA’s Weighted Inspections </vt:lpstr>
      <vt:lpstr>Top Grain Handling Issues for 2016</vt:lpstr>
      <vt:lpstr>PowerPoint Presentation</vt:lpstr>
      <vt:lpstr>Revised Hazard Communication Standard</vt:lpstr>
      <vt:lpstr>Phase-in Dates for HCS 2012</vt:lpstr>
      <vt:lpstr>OSHA Enforcement </vt:lpstr>
      <vt:lpstr>2012 HCS: What’s Changed </vt:lpstr>
      <vt:lpstr>Revised Safety Data Sheet </vt:lpstr>
      <vt:lpstr>New Combustible Dust Requirements </vt:lpstr>
      <vt:lpstr>Labeling of Whole Grain </vt:lpstr>
      <vt:lpstr>PowerPoint Presentation</vt:lpstr>
      <vt:lpstr>Combustible Dust – SDS Compliance Point</vt:lpstr>
      <vt:lpstr>OSHA HCS Labeling and the FDA Exemption </vt:lpstr>
      <vt:lpstr>FDA Labeling Exemption – HCS Reference  </vt:lpstr>
      <vt:lpstr>Responsibility to Develop a SDS </vt:lpstr>
      <vt:lpstr>Frequency for Sending a SDS</vt:lpstr>
      <vt:lpstr>Transportation </vt:lpstr>
      <vt:lpstr>Vitamins  Trace Minerals Additives </vt:lpstr>
      <vt:lpstr>OSHA  Revised                                                          Hazard Communication Guidance Document </vt:lpstr>
      <vt:lpstr>PowerPoint Presentation</vt:lpstr>
      <vt:lpstr>PowerPoint Presentation</vt:lpstr>
      <vt:lpstr>Proposed Injury and Illness Electronic Reporting Regulation </vt:lpstr>
      <vt:lpstr>Proposed Injury and Illness Electronic Reporting Regulation (cont.)</vt:lpstr>
      <vt:lpstr>Employers Recordkeeping Obligations </vt:lpstr>
      <vt:lpstr>Injury and Fatality Reporting to OSHA </vt:lpstr>
      <vt:lpstr>Injury and Fatality Reporting to OSHA (cont.)</vt:lpstr>
      <vt:lpstr>What Constitutes an In-Patient Hospitalization?</vt:lpstr>
      <vt:lpstr>Injury and Fatality Reporting to OSHA (cont.)</vt:lpstr>
      <vt:lpstr>PowerPoint Presentation</vt:lpstr>
      <vt:lpstr>PowerPoint Presentation</vt:lpstr>
      <vt:lpstr> Impact of New Reporting Requirements </vt:lpstr>
      <vt:lpstr>PowerPoint Presentation</vt:lpstr>
      <vt:lpstr>Combustible Dust Standard</vt:lpstr>
      <vt:lpstr>OSHA’s Acknowledges Complexity of Combustible Dust Rule</vt:lpstr>
      <vt:lpstr>Combustible Dust Standards </vt:lpstr>
      <vt:lpstr>EPA Risk Management Program </vt:lpstr>
      <vt:lpstr>PowerPoint Presentation</vt:lpstr>
      <vt:lpstr>Food Safety  Modernization Act of 2011</vt:lpstr>
      <vt:lpstr>FSMA – Some Key Requirements</vt:lpstr>
      <vt:lpstr>Inspections – Inspections – Inspections</vt:lpstr>
      <vt:lpstr>FSMA Court-Established Deadlines</vt:lpstr>
      <vt:lpstr>Impact of FSMA Rulemakings</vt:lpstr>
      <vt:lpstr>Thank You</vt:lpstr>
    </vt:vector>
  </TitlesOfParts>
  <Company>XANTHE CREATIVE,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TONZILLO</dc:creator>
  <cp:lastModifiedBy>Sarah Gonzalez</cp:lastModifiedBy>
  <cp:revision>217</cp:revision>
  <cp:lastPrinted>2015-08-07T12:40:05Z</cp:lastPrinted>
  <dcterms:created xsi:type="dcterms:W3CDTF">2013-09-01T13:18:16Z</dcterms:created>
  <dcterms:modified xsi:type="dcterms:W3CDTF">2016-03-10T14:58:37Z</dcterms:modified>
</cp:coreProperties>
</file>